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x="18288000" cy="10287000"/>
  <p:notesSz cx="6858000" cy="9144000"/>
  <p:embeddedFontLst>
    <p:embeddedFont>
      <p:font typeface="Lato Bold" charset="1" panose="020F0502020204030203"/>
      <p:regular r:id="rId46"/>
    </p:embeddedFont>
    <p:embeddedFont>
      <p:font typeface="Arimo Bold" charset="1" panose="020B0704020202020204"/>
      <p:regular r:id="rId47"/>
    </p:embeddedFont>
    <p:embeddedFont>
      <p:font typeface="Arimo Bold Italics" charset="1" panose="020B0704020202090204"/>
      <p:regular r:id="rId48"/>
    </p:embeddedFont>
    <p:embeddedFont>
      <p:font typeface="Arial Bold" charset="1" panose="020B0802020202020204"/>
      <p:regular r:id="rId52"/>
    </p:embeddedFont>
    <p:embeddedFont>
      <p:font typeface="Arial" charset="1" panose="020B0502020202020204"/>
      <p:regular r:id="rId53"/>
    </p:embeddedFont>
    <p:embeddedFont>
      <p:font typeface="Arimo" charset="1" panose="020B0604020202020204"/>
      <p:regular r:id="rId58"/>
    </p:embeddedFont>
    <p:embeddedFont>
      <p:font typeface="Montserrat Ultra-Bold" charset="1" panose="00000900000000000000"/>
      <p:regular r:id="rId72"/>
    </p:embeddedFont>
    <p:embeddedFont>
      <p:font typeface="Arimo Italics" charset="1" panose="020B0604020202090204"/>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notesMasters/notesMaster1.xml" Type="http://schemas.openxmlformats.org/officeDocument/2006/relationships/notesMaster"/><Relationship Id="rId44" Target="theme/theme2.xml" Type="http://schemas.openxmlformats.org/officeDocument/2006/relationships/theme"/><Relationship Id="rId45" Target="notesSlides/notesSlide1.xml" Type="http://schemas.openxmlformats.org/officeDocument/2006/relationships/notesSlide"/><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notesSlides/notesSlide2.xml" Type="http://schemas.openxmlformats.org/officeDocument/2006/relationships/notesSlide"/><Relationship Id="rId5" Target="tableStyles.xml" Type="http://schemas.openxmlformats.org/officeDocument/2006/relationships/tableStyles"/><Relationship Id="rId50" Target="notesSlides/notesSlide3.xml" Type="http://schemas.openxmlformats.org/officeDocument/2006/relationships/notesSlide"/><Relationship Id="rId51" Target="notesSlides/notesSlide4.xml" Type="http://schemas.openxmlformats.org/officeDocument/2006/relationships/notesSlide"/><Relationship Id="rId52" Target="fonts/font52.fntdata" Type="http://schemas.openxmlformats.org/officeDocument/2006/relationships/font"/><Relationship Id="rId53" Target="fonts/font53.fntdata" Type="http://schemas.openxmlformats.org/officeDocument/2006/relationships/font"/><Relationship Id="rId54" Target="notesSlides/notesSlide5.xml" Type="http://schemas.openxmlformats.org/officeDocument/2006/relationships/notesSlide"/><Relationship Id="rId55" Target="notesSlides/notesSlide6.xml" Type="http://schemas.openxmlformats.org/officeDocument/2006/relationships/notesSlide"/><Relationship Id="rId56" Target="notesSlides/notesSlide7.xml" Type="http://schemas.openxmlformats.org/officeDocument/2006/relationships/notesSlide"/><Relationship Id="rId57" Target="notesSlides/notesSlide8.xml" Type="http://schemas.openxmlformats.org/officeDocument/2006/relationships/notesSlide"/><Relationship Id="rId58" Target="fonts/font58.fntdata" Type="http://schemas.openxmlformats.org/officeDocument/2006/relationships/font"/><Relationship Id="rId59" Target="notesSlides/notesSlide9.xml" Type="http://schemas.openxmlformats.org/officeDocument/2006/relationships/notesSlide"/><Relationship Id="rId6" Target="slides/slide1.xml" Type="http://schemas.openxmlformats.org/officeDocument/2006/relationships/slide"/><Relationship Id="rId60" Target="notesSlides/notesSlide10.xml" Type="http://schemas.openxmlformats.org/officeDocument/2006/relationships/notesSlide"/><Relationship Id="rId61" Target="notesSlides/notesSlide11.xml" Type="http://schemas.openxmlformats.org/officeDocument/2006/relationships/notesSlide"/><Relationship Id="rId62" Target="notesSlides/notesSlide12.xml" Type="http://schemas.openxmlformats.org/officeDocument/2006/relationships/notesSlide"/><Relationship Id="rId63" Target="notesSlides/notesSlide13.xml" Type="http://schemas.openxmlformats.org/officeDocument/2006/relationships/notesSlide"/><Relationship Id="rId64" Target="notesSlides/notesSlide14.xml" Type="http://schemas.openxmlformats.org/officeDocument/2006/relationships/notesSlide"/><Relationship Id="rId65" Target="notesSlides/notesSlide15.xml" Type="http://schemas.openxmlformats.org/officeDocument/2006/relationships/notesSlide"/><Relationship Id="rId66" Target="notesSlides/notesSlide16.xml" Type="http://schemas.openxmlformats.org/officeDocument/2006/relationships/notesSlide"/><Relationship Id="rId67" Target="notesSlides/notesSlide17.xml" Type="http://schemas.openxmlformats.org/officeDocument/2006/relationships/notesSlide"/><Relationship Id="rId68" Target="notesSlides/notesSlide18.xml" Type="http://schemas.openxmlformats.org/officeDocument/2006/relationships/notesSlide"/><Relationship Id="rId69" Target="notesSlides/notesSlide19.xml" Type="http://schemas.openxmlformats.org/officeDocument/2006/relationships/notesSlide"/><Relationship Id="rId7" Target="slides/slide2.xml" Type="http://schemas.openxmlformats.org/officeDocument/2006/relationships/slide"/><Relationship Id="rId70" Target="notesSlides/notesSlide20.xml" Type="http://schemas.openxmlformats.org/officeDocument/2006/relationships/notesSlide"/><Relationship Id="rId71" Target="notesSlides/notesSlide21.xml" Type="http://schemas.openxmlformats.org/officeDocument/2006/relationships/notesSlide"/><Relationship Id="rId72" Target="fonts/font72.fntdata" Type="http://schemas.openxmlformats.org/officeDocument/2006/relationships/font"/><Relationship Id="rId73" Target="notesSlides/notesSlide22.xml" Type="http://schemas.openxmlformats.org/officeDocument/2006/relationships/notesSlide"/><Relationship Id="rId74" Target="notesSlides/notesSlide23.xml" Type="http://schemas.openxmlformats.org/officeDocument/2006/relationships/notesSlide"/><Relationship Id="rId75" Target="fonts/font75.fntdata" Type="http://schemas.openxmlformats.org/officeDocument/2006/relationships/font"/><Relationship Id="rId76" Target="notesSlides/notesSlide24.xml" Type="http://schemas.openxmlformats.org/officeDocument/2006/relationships/notesSlide"/><Relationship Id="rId77" Target="notesSlides/notesSlide25.xml" Type="http://schemas.openxmlformats.org/officeDocument/2006/relationships/notesSlide"/><Relationship Id="rId78" Target="notesSlides/notesSlide26.xml" Type="http://schemas.openxmlformats.org/officeDocument/2006/relationships/notesSlide"/><Relationship Id="rId79" Target="notesSlides/notesSlide27.xml" Type="http://schemas.openxmlformats.org/officeDocument/2006/relationships/notesSlide"/><Relationship Id="rId8" Target="slides/slide3.xml" Type="http://schemas.openxmlformats.org/officeDocument/2006/relationships/slide"/><Relationship Id="rId80" Target="notesSlides/notesSlide28.xml" Type="http://schemas.openxmlformats.org/officeDocument/2006/relationships/notesSlide"/><Relationship Id="rId81" Target="notesSlides/notesSlide29.xml" Type="http://schemas.openxmlformats.org/officeDocument/2006/relationships/notesSlide"/><Relationship Id="rId82" Target="notesSlides/notesSlide30.xml" Type="http://schemas.openxmlformats.org/officeDocument/2006/relationships/notesSlide"/><Relationship Id="rId83" Target="notesSlides/notesSlide31.xml" Type="http://schemas.openxmlformats.org/officeDocument/2006/relationships/notesSlide"/><Relationship Id="rId84" Target="notesSlides/notesSlide32.xml" Type="http://schemas.openxmlformats.org/officeDocument/2006/relationships/notesSlide"/><Relationship Id="rId85" Target="notesSlides/notesSlide33.xml" Type="http://schemas.openxmlformats.org/officeDocument/2006/relationships/notesSlide"/><Relationship Id="rId86" Target="notesSlides/notesSlide34.xml" Type="http://schemas.openxmlformats.org/officeDocument/2006/relationships/notesSlide"/><Relationship Id="rId87" Target="notesSlides/notesSlide35.xml" Type="http://schemas.openxmlformats.org/officeDocument/2006/relationships/notesSlide"/><Relationship Id="rId88" Target="notesSlides/notesSlide36.xml" Type="http://schemas.openxmlformats.org/officeDocument/2006/relationships/notesSlide"/><Relationship Id="rId89" Target="notesSlides/notesSlide37.xml" Type="http://schemas.openxmlformats.org/officeDocument/2006/relationships/note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 &amp; Sara</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p>
          <a:p>
            <a:r>
              <a:rPr lang="en-US"/>
              <a:t/>
            </a:r>
          </a:p>
          <a:p>
            <a:r>
              <a:rPr lang="en-US"/>
              <a:t>A little about the strategy behind GLMA as a plaintiff. </a:t>
            </a:r>
          </a:p>
          <a:p>
            <a:r>
              <a:rPr lang="en-US"/>
              <a:t/>
            </a:r>
          </a:p>
          <a:p>
            <a:r>
              <a:rPr lang="en-US"/>
              <a:t>And if you haven't been in a courtroom where "experts" explain why your gender identity isn't real - I highly DO NOT recommend it </a:t>
            </a:r>
          </a:p>
          <a:p>
            <a:r>
              <a:rPr lang="en-US"/>
              <a:t/>
            </a:r>
          </a:p>
          <a:p>
            <a:r>
              <a:rPr lang="en-US"/>
              <a:t>But litigation is going both ways... </a:t>
            </a:r>
          </a:p>
          <a:p>
            <a:r>
              <a:rPr lang="en-US"/>
              <a:t/>
            </a:r>
          </a:p>
          <a:p>
            <a:r>
              <a:rPr lang="en-US"/>
              <a:t>And providers are being sued as well. </a:t>
            </a:r>
          </a:p>
          <a:p>
            <a:r>
              <a:rPr lang="en-US"/>
              <a:t/>
            </a:r>
          </a:p>
          <a:p>
            <a:r>
              <a:rPr lang="en-US"/>
              <a:t>there are the providers who have been sued under federal or state law (e.g., Fenway - detransitioner), or had complaints brought against them. Claiming regret. </a:t>
            </a:r>
          </a:p>
          <a:p>
            <a:r>
              <a:rPr lang="en-US"/>
              <a:t/>
            </a:r>
          </a:p>
          <a:p>
            <a:r>
              <a:rPr lang="en-US"/>
              <a:t>There is now an entire law firm - called Campbell Miller Payne - created solely for detransitoners to sue providers. If you ever receive communication from Campbell Miller Payne, you can contact US immediately OR go straight to Lambda Legal.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p>
          <a:p>
            <a:r>
              <a:rPr lang="en-US"/>
              <a:t/>
            </a:r>
          </a:p>
          <a:p>
            <a:r>
              <a:rPr lang="en-US"/>
              <a:t>The Supreme Court will hear an unprecedented case regarding Tennessee's ban on gender-affirming care for youth. We expect oral arguments will happen in early December.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p>
          <a:p>
            <a:r>
              <a:rPr lang="en-US"/>
              <a:t/>
            </a:r>
          </a:p>
          <a:p>
            <a:r>
              <a:rPr lang="en-US"/>
              <a:t>Huge disinformation landscape. Mainstream media has framed this care as a debate. We're seeing evidence being distorted about suicidality, regret, and what "low-quality evidence means" </a:t>
            </a:r>
          </a:p>
          <a:p>
            <a:r>
              <a:rPr lang="en-US"/>
              <a:t/>
            </a:r>
          </a:p>
          <a:p>
            <a:r>
              <a:rPr lang="en-US"/>
              <a:t>They are uplifting the experiences of a small handful of people who didn't get proper care, and these negative experiences are being used to ban care for everyone.</a:t>
            </a:r>
          </a:p>
          <a:p>
            <a:r>
              <a:rPr lang="en-US"/>
              <a:t/>
            </a:r>
          </a:p>
          <a:p>
            <a:r>
              <a:rPr lang="en-US"/>
              <a:t>But we don't see this kind of debate happening for virtually any other area of medicine.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p>
          <a:p>
            <a:r>
              <a:rPr lang="en-US"/>
              <a:t/>
            </a:r>
          </a:p>
          <a:p>
            <a:r>
              <a:rPr lang="en-US"/>
              <a:t>This isn’t just about trans care, it’s the same tactics for disinformation that are pushing abortion bans, bans on trans kids in sports. Disinformation, Meredithe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p>
          <a:p>
            <a:r>
              <a:rPr lang="en-US"/>
              <a:t/>
            </a:r>
          </a:p>
          <a:p>
            <a:r>
              <a:rPr lang="en-US"/>
              <a:t>Small, coordinated effort by orgs like SEGM and Genspect and Do No Harm that are new, composed of a handful of people, most of whom have never treated or worked with a trans young person.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p>
          <a:p>
            <a:r>
              <a:rPr lang="en-US"/>
              <a:t/>
            </a:r>
          </a:p>
          <a:p>
            <a:r>
              <a:rPr lang="en-US"/>
              <a:t>Web of actors (Health Liberation Now) - many of these folks are connected, and there is a handful of people who are testifying state-to-state and driving these bans and litigation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p>
          <a:p>
            <a:r>
              <a:rPr lang="en-US"/>
              <a:t/>
            </a:r>
          </a:p>
          <a:p>
            <a:r>
              <a:rPr lang="en-US"/>
              <a:t/>
            </a:r>
          </a:p>
          <a:p>
            <a:r>
              <a:rPr lang="en-US"/>
              <a:t>A reminder that trans youth are everywhere in this country, not just on the coasts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p>
          <a:p>
            <a:r>
              <a:rPr lang="en-US"/>
              <a:t/>
            </a:r>
          </a:p>
          <a:p>
            <a:r>
              <a:rPr lang="en-US"/>
              <a:t>And while we don't have a lot of data on this yet, we know of many families who have relocated entirely because of these bans. This may constitute one of the largest forced migration crises in this country's history.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p>
          <a:p>
            <a:r>
              <a:rPr lang="en-US"/>
              <a:t/>
            </a:r>
          </a:p>
          <a:p>
            <a:r>
              <a:rPr lang="en-US"/>
              <a:t>In addition to families, there is a huge impact on the healthcare workforce.</a:t>
            </a:r>
          </a:p>
          <a:p>
            <a:r>
              <a:rPr lang="en-US"/>
              <a:t/>
            </a:r>
          </a:p>
          <a:p>
            <a:r>
              <a:rPr lang="en-US"/>
              <a:t>For providers who give this care, we've heard individuals receiving threatening voice mails, being attacked on social media. Institutions like these headlines show have experienced bomb threats.</a:t>
            </a:r>
          </a:p>
          <a:p>
            <a:r>
              <a:rPr lang="en-US"/>
              <a:t/>
            </a:r>
          </a:p>
          <a:p>
            <a:r>
              <a:rPr lang="en-US"/>
              <a:t>Consequently, many institutions have scrubbed their pages of their providers or information about care, which makes it even harder for youth and families to access critical health information.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p>
          <a:p>
            <a:r>
              <a:rPr lang="en-US"/>
              <a:t/>
            </a:r>
          </a:p>
          <a:p>
            <a:r>
              <a:rPr lang="en-US"/>
              <a:t>It’s hard to overstate the level of chaos and stress that these cruel bans on life-saving care for transgender youth are causing on the ground. The bans are intentionally vague and their implementation is leading to far-reaching damage.</a:t>
            </a:r>
          </a:p>
          <a:p>
            <a:r>
              <a:rPr lang="en-US"/>
              <a:t/>
            </a:r>
          </a:p>
          <a:p>
            <a:r>
              <a:rPr lang="en-US"/>
              <a:t>--In Alabama, where the law (which does not restrict the “dispensing” of medication) is not currently in effect, several pharmacies have told parents that they would no longer fill prescriptions of gender-affirming medication for transgender youth. Similarly, while North Carolina’s law allows trans youth who began a “course of treatment” prior to August 1, 2023 to continue receiving that care in perpetuity, CSE has tracked reports of pharmacies refusing to fill prescriptions for youth who should be able to continue care under the state's grandfather clause.</a:t>
            </a:r>
          </a:p>
          <a:p>
            <a:r>
              <a:rPr lang="en-US"/>
              <a:t/>
            </a:r>
          </a:p>
          <a:p>
            <a:r>
              <a:rPr lang="en-US"/>
              <a:t>Medical providers and institutions that are not covered by the law are denying care: In Mississippi, a specific provision forbidding “aiding and abetting” people from helping youth access gender-affirming care (without defining what that means) seems to have had a chilling effect on many different providers, even those who do not offer transgender-related healthcare. This spring, several youth patients reported being turned away from being established at a pediatric office when they were simply seeking treatment for asthma.</a:t>
            </a:r>
          </a:p>
          <a:p>
            <a:r>
              <a:rPr lang="en-US"/>
              <a:t/>
            </a:r>
          </a:p>
          <a:p>
            <a:r>
              <a:rPr lang="en-US"/>
              <a:t>Despite grandfather clauses in other states and sunsetting clauses, some states are terminating care right away. For example, Missouri (most notably Washington University in St. Louis), ceased providing gender-affirming care for all youth patients as soon as the law took effect, rather than exempting youth who have already begun a course of treatment.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p>
          <a:p>
            <a:r>
              <a:rPr lang="en-US"/>
              <a:t/>
            </a:r>
          </a:p>
          <a:p>
            <a:r>
              <a:rPr lang="en-US"/>
              <a:t/>
            </a:r>
          </a:p>
          <a:p>
            <a:r>
              <a:rPr lang="en-US"/>
              <a:t>Providers in states without bans are refusing to provide care to out-of-state patients: We have seen several reports of providers in New Mexico and Kansas, where there is no ban on gender-affirming care, cancel or refuse to book appointments with families traveling from states with a ban. Earlier this year Colorado Children’s Hospital announced that it would no longer offer gender-affirming surgery to adults. The hospital had never offered surgery to minors. </a:t>
            </a:r>
          </a:p>
          <a:p>
            <a:r>
              <a:rPr lang="en-US"/>
              <a:t/>
            </a:r>
          </a:p>
          <a:p>
            <a:r>
              <a:rPr lang="en-US"/>
              <a:t>And finally, providers in states without bans are being overwhelmed the number of new patient requests. Some clinics have reported waitlists increasing from 2 months to 6 months, from 6 months to one year. </a:t>
            </a:r>
          </a:p>
          <a:p>
            <a:r>
              <a:rPr lang="en-US"/>
              <a:t/>
            </a:r>
          </a:p>
          <a:p>
            <a:r>
              <a:rPr lang="en-US"/>
              <a:t>In New York, we've heard of shocking increases in claim denials for HRT. particularly from medicaid. And even with prior authorization in place. </a:t>
            </a:r>
          </a:p>
          <a:p>
            <a:r>
              <a:rPr lang="en-US"/>
              <a:t/>
            </a:r>
          </a:p>
          <a:p>
            <a:r>
              <a:rPr lang="en-US"/>
              <a:t>We're going to cover what to do when faced with a denial later. </a:t>
            </a:r>
          </a:p>
          <a:p>
            <a:r>
              <a:rPr lang="en-US"/>
              <a:t/>
            </a:r>
          </a:p>
          <a:p>
            <a:r>
              <a:rPr lang="en-US"/>
              <a:t>And in Colorado, we heard from our members who practice behavioral health and regularly provide letters of support for care - that requirements for support letters have changed - one provider showed us a new form from an insurance company in the state - it was 16 pages long. So where he used to write a single page letter of support for each client, he now has to fill out 16 pages of "evidence."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Sara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p>
          <a:p>
            <a:r>
              <a:rPr lang="en-US"/>
              <a:t/>
            </a:r>
          </a:p>
          <a:p>
            <a:r>
              <a:rPr lang="en-US"/>
              <a:t>Safety is key - we have resources (or can address in Q&amp;A)</a:t>
            </a:r>
          </a:p>
          <a:p>
            <a:r>
              <a:rPr lang="en-US"/>
              <a:t/>
            </a:r>
          </a:p>
          <a:p>
            <a:r>
              <a:rPr lang="en-US"/>
              <a:t>Can help with op-eds, ACLU might be doing something around SCOTUS case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p>
          <a:p>
            <a:r>
              <a:rPr lang="en-US"/>
              <a:t/>
            </a:r>
          </a:p>
          <a:p>
            <a:r>
              <a:rPr lang="en-US"/>
              <a:t>The first step I would recommend is for someone to identify exactly why the claim was denied. That is key to figuring out which next steps are necessary. For example, if the denial is based on the insurance plan terms itself (e.g., the care is outside the scope of coverage), then legal action is usually needed. If the denial is based on clinical criteria, there may be more options to submit additional evidence of medical necessity.</a:t>
            </a:r>
          </a:p>
          <a:p>
            <a:r>
              <a:rPr lang="en-US"/>
              <a:t/>
            </a:r>
          </a:p>
          <a:p>
            <a:r>
              <a:rPr lang="en-US"/>
              <a:t>Even if you and/or the patient believe you already know the cause of the denial, this step is crucial for documentation purposes. </a:t>
            </a:r>
          </a:p>
          <a:p>
            <a:r>
              <a:rPr lang="en-US"/>
              <a:t/>
            </a:r>
          </a:p>
          <a:p>
            <a:r>
              <a:rPr lang="en-US"/>
              <a:t>You can use ProPublica’s Claim File Helper to find out why the initial claim was denied. A claim file is a collection of the information the insurer used to decide whether it would pay for medical treatment or services. The claim file is often critical information for submitting an effective appeal. (This is a free tool and ProPublica does not store or publish any information without consent.)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p>
          <a:p>
            <a:r>
              <a:rPr lang="en-US"/>
              <a:t/>
            </a:r>
          </a:p>
          <a:p>
            <a:r>
              <a:rPr lang="en-US"/>
              <a:t>If you submit something, you likely won't hear anything back. But these types of reports can build a record and show patterns of these threats</a:t>
            </a:r>
          </a:p>
          <a:p>
            <a:r>
              <a:rPr lang="en-US"/>
              <a:t/>
            </a:r>
          </a:p>
          <a:p>
            <a:r>
              <a:rPr lang="en-US"/>
              <a:t>Lastly - community care is really important in this moment. There is that level of safety and protection available when we're around people close to 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p>
          <a:p>
            <a:r>
              <a:rPr lang="en-US"/>
              <a:t/>
            </a:r>
          </a:p>
          <a:p>
            <a:r>
              <a:rPr lang="en-US"/>
              <a:t>We were alarmed when the number of anti-lgbtq bills was approaching 400 and for good reason. But now last year's count surpassed 700. And only 2 and a half months into 2024, we already have hundreds of anti-lgbtq bills introduced. This is without a doubt, the most hostile political environment the LGBTQ+ community has seen in decades. </a:t>
            </a:r>
          </a:p>
          <a:p>
            <a:r>
              <a:rPr lang="en-US"/>
              <a:t/>
            </a:r>
          </a:p>
          <a:p>
            <a:r>
              <a:rPr lang="en-US"/>
              <a:t>And unfortunately, they, our opposition, are succeeding.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p>
          <a:p>
            <a:r>
              <a:rPr lang="en-US"/>
              <a:t/>
            </a:r>
          </a:p>
          <a:p>
            <a:r>
              <a:rPr lang="en-US"/>
              <a:t>You'll hear that a lot throughout this presentation - "our opposition" - we'll dive into who exactly our opposition IS a little bit later, but generally they are an extremely well coordinated, well resourced conservative christian coalition whose agenda of destruction includes overturning Roe V Wade, Dismantling LGBTQ+ rights, and attacking trans people.</a:t>
            </a:r>
          </a:p>
          <a:p>
            <a:r>
              <a:rPr lang="en-US"/>
              <a:t/>
            </a:r>
          </a:p>
          <a:p>
            <a:r>
              <a:rPr lang="en-US"/>
              <a:t>Essentially, this is all part of a big push against bodily autonomy </a:t>
            </a:r>
          </a:p>
          <a:p>
            <a:r>
              <a:rPr lang="en-US"/>
              <a:t/>
            </a:r>
          </a:p>
          <a:p>
            <a:r>
              <a:rPr lang="en-US"/>
              <a:t>It is a Coordinated effort at command and control of people’s bodies</a:t>
            </a:r>
          </a:p>
          <a:p>
            <a:r>
              <a:rPr lang="en-US"/>
              <a:t/>
            </a:r>
          </a:p>
          <a:p>
            <a:r>
              <a:rPr lang="en-US"/>
              <a:t/>
            </a:r>
          </a:p>
          <a:p>
            <a:r>
              <a:rPr lang="en-US"/>
              <a:t>now to dive into the particular attack on trans healthcare - over to Saea.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Alex</a:t>
            </a:r>
          </a:p>
          <a:p>
            <a:r>
              <a:rPr lang="en-US"/>
              <a:t/>
            </a:r>
          </a:p>
          <a:p>
            <a:r>
              <a:rPr lang="en-US"/>
              <a:t/>
            </a:r>
          </a:p>
          <a:p>
            <a:r>
              <a:rPr lang="en-US"/>
              <a:t>These bans have passed in 26 states</a:t>
            </a:r>
          </a:p>
          <a:p>
            <a:r>
              <a:rPr lang="en-US"/>
              <a:t/>
            </a:r>
          </a:p>
          <a:p>
            <a:r>
              <a:rPr lang="en-US"/>
              <a:t>In this map, you can also see shield states where care is protected - we'll look at those more closely later, but take note of the patchwork of laws across the country. There are clusters of states across the south and midwest that have created a gauntlet of care restrictions. </a:t>
            </a:r>
          </a:p>
          <a:p>
            <a:r>
              <a:rPr lang="en-US"/>
              <a:t/>
            </a:r>
          </a:p>
          <a:p>
            <a:r>
              <a:rPr lang="en-US"/>
              <a:t>One important piece to note here: if you were a young person or parent of a young trans person living in Alabama or Mississippi, where would you go. You are essentially caught in a care desert.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p>
          <a:p>
            <a:r>
              <a:rPr lang="en-US"/>
              <a:t/>
            </a:r>
          </a:p>
          <a:p>
            <a:r>
              <a:rPr lang="en-US"/>
              <a:t>Missouri - Medicaid, incarcerated adults</a:t>
            </a:r>
          </a:p>
          <a:p>
            <a:r>
              <a:rPr lang="en-US"/>
              <a:t/>
            </a:r>
          </a:p>
          <a:p>
            <a:r>
              <a:rPr lang="en-US"/>
              <a:t>Florida - only MDs allowed to give care, which severely restricted access for both youth and adults because a lot of care is given by NPs for example</a:t>
            </a:r>
          </a:p>
          <a:p>
            <a:r>
              <a:rPr lang="en-US"/>
              <a:t/>
            </a:r>
          </a:p>
          <a:p>
            <a:r>
              <a:rPr lang="en-US"/>
              <a:t>Ohio - onerous care requirements whereby needed a care plan approved by an endocrinologist, bioethicist, and mental health professional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Sara</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11.png" Type="http://schemas.openxmlformats.org/officeDocument/2006/relationships/image"/><Relationship Id="rId7" Target="../media/image1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3.png" Type="http://schemas.openxmlformats.org/officeDocument/2006/relationships/image"/><Relationship Id="rId4" Target="../media/image1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1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16.png" Type="http://schemas.openxmlformats.org/officeDocument/2006/relationships/image"/><Relationship Id="rId7" Target="../media/image17.png" Type="http://schemas.openxmlformats.org/officeDocument/2006/relationships/image"/><Relationship Id="rId8" Target="../media/image1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19.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2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21.png" Type="http://schemas.openxmlformats.org/officeDocument/2006/relationships/image"/><Relationship Id="rId7" Target="../media/image2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23.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23.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27.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4.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https://projects.propublica.org/claimfile/"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5.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6.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7.xml" Type="http://schemas.openxmlformats.org/officeDocument/2006/relationships/notesSlid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5.png" Type="http://schemas.openxmlformats.org/officeDocument/2006/relationships/image"/><Relationship Id="rId6"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7.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8.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65" y="0"/>
            <a:ext cx="18297723" cy="8348336"/>
          </a:xfrm>
          <a:custGeom>
            <a:avLst/>
            <a:gdLst/>
            <a:ahLst/>
            <a:cxnLst/>
            <a:rect r="r" b="b" t="t" l="l"/>
            <a:pathLst>
              <a:path h="8348336" w="18297723">
                <a:moveTo>
                  <a:pt x="0" y="0"/>
                </a:moveTo>
                <a:lnTo>
                  <a:pt x="18297723" y="0"/>
                </a:lnTo>
                <a:lnTo>
                  <a:pt x="18297723" y="8348336"/>
                </a:lnTo>
                <a:lnTo>
                  <a:pt x="0" y="8348336"/>
                </a:lnTo>
                <a:lnTo>
                  <a:pt x="0" y="0"/>
                </a:lnTo>
                <a:close/>
              </a:path>
            </a:pathLst>
          </a:custGeom>
          <a:blipFill>
            <a:blip r:embed="rId3"/>
            <a:stretch>
              <a:fillRect l="0" t="-22876" r="0" b="-22876"/>
            </a:stretch>
          </a:blipFill>
        </p:spPr>
      </p:sp>
      <p:sp>
        <p:nvSpPr>
          <p:cNvPr name="Freeform 3" id="3"/>
          <p:cNvSpPr/>
          <p:nvPr/>
        </p:nvSpPr>
        <p:spPr>
          <a:xfrm flipH="false" flipV="false" rot="0">
            <a:off x="3106412" y="8729336"/>
            <a:ext cx="4454415" cy="1168046"/>
          </a:xfrm>
          <a:custGeom>
            <a:avLst/>
            <a:gdLst/>
            <a:ahLst/>
            <a:cxnLst/>
            <a:rect r="r" b="b" t="t" l="l"/>
            <a:pathLst>
              <a:path h="1168046" w="4454415">
                <a:moveTo>
                  <a:pt x="0" y="0"/>
                </a:moveTo>
                <a:lnTo>
                  <a:pt x="4454415" y="0"/>
                </a:lnTo>
                <a:lnTo>
                  <a:pt x="4454415" y="1168046"/>
                </a:lnTo>
                <a:lnTo>
                  <a:pt x="0" y="1168046"/>
                </a:lnTo>
                <a:lnTo>
                  <a:pt x="0" y="0"/>
                </a:lnTo>
                <a:close/>
              </a:path>
            </a:pathLst>
          </a:custGeom>
          <a:blipFill>
            <a:blip r:embed="rId4">
              <a:extLst>
                <a:ext uri="{96DAC541-7B7A-43D3-8B79-37D633B846F1}">
                  <asvg:svgBlip xmlns:asvg="http://schemas.microsoft.com/office/drawing/2016/SVG/main" r:embed="rId5"/>
                </a:ext>
              </a:extLst>
            </a:blip>
            <a:stretch>
              <a:fillRect l="0" t="0" r="0" b="-1043"/>
            </a:stretch>
          </a:blipFill>
        </p:spPr>
      </p:sp>
      <p:grpSp>
        <p:nvGrpSpPr>
          <p:cNvPr name="Group 4" id="4"/>
          <p:cNvGrpSpPr/>
          <p:nvPr/>
        </p:nvGrpSpPr>
        <p:grpSpPr>
          <a:xfrm rot="0">
            <a:off x="657961" y="1644691"/>
            <a:ext cx="15336584" cy="3702123"/>
            <a:chOff x="0" y="0"/>
            <a:chExt cx="4039265" cy="975045"/>
          </a:xfrm>
        </p:grpSpPr>
        <p:sp>
          <p:nvSpPr>
            <p:cNvPr name="Freeform 5" id="5"/>
            <p:cNvSpPr/>
            <p:nvPr/>
          </p:nvSpPr>
          <p:spPr>
            <a:xfrm flipH="false" flipV="false" rot="0">
              <a:off x="0" y="0"/>
              <a:ext cx="4039265" cy="975045"/>
            </a:xfrm>
            <a:custGeom>
              <a:avLst/>
              <a:gdLst/>
              <a:ahLst/>
              <a:cxnLst/>
              <a:rect r="r" b="b" t="t" l="l"/>
              <a:pathLst>
                <a:path h="975045" w="4039265">
                  <a:moveTo>
                    <a:pt x="25745" y="0"/>
                  </a:moveTo>
                  <a:lnTo>
                    <a:pt x="4013520" y="0"/>
                  </a:lnTo>
                  <a:cubicBezTo>
                    <a:pt x="4027739" y="0"/>
                    <a:pt x="4039265" y="11526"/>
                    <a:pt x="4039265" y="25745"/>
                  </a:cubicBezTo>
                  <a:lnTo>
                    <a:pt x="4039265" y="949300"/>
                  </a:lnTo>
                  <a:cubicBezTo>
                    <a:pt x="4039265" y="956128"/>
                    <a:pt x="4036553" y="962676"/>
                    <a:pt x="4031724" y="967504"/>
                  </a:cubicBezTo>
                  <a:cubicBezTo>
                    <a:pt x="4026896" y="972332"/>
                    <a:pt x="4020348" y="975045"/>
                    <a:pt x="4013520" y="975045"/>
                  </a:cubicBezTo>
                  <a:lnTo>
                    <a:pt x="25745" y="975045"/>
                  </a:lnTo>
                  <a:cubicBezTo>
                    <a:pt x="18917" y="975045"/>
                    <a:pt x="12369" y="972332"/>
                    <a:pt x="7540" y="967504"/>
                  </a:cubicBezTo>
                  <a:cubicBezTo>
                    <a:pt x="2712" y="962676"/>
                    <a:pt x="0" y="956128"/>
                    <a:pt x="0" y="949300"/>
                  </a:cubicBezTo>
                  <a:lnTo>
                    <a:pt x="0" y="25745"/>
                  </a:lnTo>
                  <a:cubicBezTo>
                    <a:pt x="0" y="18917"/>
                    <a:pt x="2712" y="12369"/>
                    <a:pt x="7540" y="7540"/>
                  </a:cubicBezTo>
                  <a:cubicBezTo>
                    <a:pt x="12369" y="2712"/>
                    <a:pt x="18917" y="0"/>
                    <a:pt x="25745" y="0"/>
                  </a:cubicBezTo>
                  <a:close/>
                </a:path>
              </a:pathLst>
            </a:custGeom>
            <a:solidFill>
              <a:srgbClr val="05264A">
                <a:alpha val="66667"/>
              </a:srgbClr>
            </a:solidFill>
          </p:spPr>
        </p:sp>
        <p:sp>
          <p:nvSpPr>
            <p:cNvPr name="TextBox 6" id="6"/>
            <p:cNvSpPr txBox="true"/>
            <p:nvPr/>
          </p:nvSpPr>
          <p:spPr>
            <a:xfrm>
              <a:off x="0" y="-9525"/>
              <a:ext cx="4039265" cy="984570"/>
            </a:xfrm>
            <a:prstGeom prst="rect">
              <a:avLst/>
            </a:prstGeom>
          </p:spPr>
          <p:txBody>
            <a:bodyPr anchor="ctr" rtlCol="false" tIns="50800" lIns="50800" bIns="50800" rIns="50800"/>
            <a:lstStyle/>
            <a:p>
              <a:pPr algn="ctr">
                <a:lnSpc>
                  <a:spcPts val="1891"/>
                </a:lnSpc>
              </a:pPr>
            </a:p>
          </p:txBody>
        </p:sp>
      </p:grpSp>
      <p:grpSp>
        <p:nvGrpSpPr>
          <p:cNvPr name="Group 7" id="7"/>
          <p:cNvGrpSpPr/>
          <p:nvPr/>
        </p:nvGrpSpPr>
        <p:grpSpPr>
          <a:xfrm rot="0">
            <a:off x="657961" y="6442189"/>
            <a:ext cx="17253129" cy="1468091"/>
            <a:chOff x="0" y="0"/>
            <a:chExt cx="4544034" cy="386658"/>
          </a:xfrm>
        </p:grpSpPr>
        <p:sp>
          <p:nvSpPr>
            <p:cNvPr name="Freeform 8" id="8"/>
            <p:cNvSpPr/>
            <p:nvPr/>
          </p:nvSpPr>
          <p:spPr>
            <a:xfrm flipH="false" flipV="false" rot="0">
              <a:off x="0" y="0"/>
              <a:ext cx="4544034" cy="386658"/>
            </a:xfrm>
            <a:custGeom>
              <a:avLst/>
              <a:gdLst/>
              <a:ahLst/>
              <a:cxnLst/>
              <a:rect r="r" b="b" t="t" l="l"/>
              <a:pathLst>
                <a:path h="386658" w="4544034">
                  <a:moveTo>
                    <a:pt x="22885" y="0"/>
                  </a:moveTo>
                  <a:lnTo>
                    <a:pt x="4521149" y="0"/>
                  </a:lnTo>
                  <a:cubicBezTo>
                    <a:pt x="4527218" y="0"/>
                    <a:pt x="4533039" y="2411"/>
                    <a:pt x="4537331" y="6703"/>
                  </a:cubicBezTo>
                  <a:cubicBezTo>
                    <a:pt x="4541623" y="10995"/>
                    <a:pt x="4544034" y="16816"/>
                    <a:pt x="4544034" y="22885"/>
                  </a:cubicBezTo>
                  <a:lnTo>
                    <a:pt x="4544034" y="363773"/>
                  </a:lnTo>
                  <a:cubicBezTo>
                    <a:pt x="4544034" y="376412"/>
                    <a:pt x="4533788" y="386658"/>
                    <a:pt x="4521149" y="386658"/>
                  </a:cubicBezTo>
                  <a:lnTo>
                    <a:pt x="22885" y="386658"/>
                  </a:lnTo>
                  <a:cubicBezTo>
                    <a:pt x="16816" y="386658"/>
                    <a:pt x="10995" y="384247"/>
                    <a:pt x="6703" y="379955"/>
                  </a:cubicBezTo>
                  <a:cubicBezTo>
                    <a:pt x="2411" y="375663"/>
                    <a:pt x="0" y="369842"/>
                    <a:pt x="0" y="363773"/>
                  </a:cubicBezTo>
                  <a:lnTo>
                    <a:pt x="0" y="22885"/>
                  </a:lnTo>
                  <a:cubicBezTo>
                    <a:pt x="0" y="10246"/>
                    <a:pt x="10246" y="0"/>
                    <a:pt x="22885" y="0"/>
                  </a:cubicBezTo>
                  <a:close/>
                </a:path>
              </a:pathLst>
            </a:custGeom>
            <a:solidFill>
              <a:srgbClr val="05264A">
                <a:alpha val="66667"/>
              </a:srgbClr>
            </a:solidFill>
          </p:spPr>
        </p:sp>
        <p:sp>
          <p:nvSpPr>
            <p:cNvPr name="TextBox 9" id="9"/>
            <p:cNvSpPr txBox="true"/>
            <p:nvPr/>
          </p:nvSpPr>
          <p:spPr>
            <a:xfrm>
              <a:off x="0" y="-9525"/>
              <a:ext cx="4544034" cy="396183"/>
            </a:xfrm>
            <a:prstGeom prst="rect">
              <a:avLst/>
            </a:prstGeom>
          </p:spPr>
          <p:txBody>
            <a:bodyPr anchor="ctr" rtlCol="false" tIns="50800" lIns="50800" bIns="50800" rIns="50800"/>
            <a:lstStyle/>
            <a:p>
              <a:pPr algn="ctr">
                <a:lnSpc>
                  <a:spcPts val="1891"/>
                </a:lnSpc>
              </a:pPr>
            </a:p>
          </p:txBody>
        </p:sp>
      </p:grpSp>
      <p:sp>
        <p:nvSpPr>
          <p:cNvPr name="Freeform 10" id="10"/>
          <p:cNvSpPr/>
          <p:nvPr/>
        </p:nvSpPr>
        <p:spPr>
          <a:xfrm flipH="false" flipV="false" rot="0">
            <a:off x="10828063" y="8729336"/>
            <a:ext cx="3394774" cy="1281891"/>
          </a:xfrm>
          <a:custGeom>
            <a:avLst/>
            <a:gdLst/>
            <a:ahLst/>
            <a:cxnLst/>
            <a:rect r="r" b="b" t="t" l="l"/>
            <a:pathLst>
              <a:path h="1281891" w="3394774">
                <a:moveTo>
                  <a:pt x="0" y="0"/>
                </a:moveTo>
                <a:lnTo>
                  <a:pt x="3394774" y="0"/>
                </a:lnTo>
                <a:lnTo>
                  <a:pt x="3394774" y="1281890"/>
                </a:lnTo>
                <a:lnTo>
                  <a:pt x="0" y="1281890"/>
                </a:lnTo>
                <a:lnTo>
                  <a:pt x="0" y="0"/>
                </a:lnTo>
                <a:close/>
              </a:path>
            </a:pathLst>
          </a:custGeom>
          <a:blipFill>
            <a:blip r:embed="rId6"/>
            <a:stretch>
              <a:fillRect l="0" t="0" r="0" b="0"/>
            </a:stretch>
          </a:blipFill>
        </p:spPr>
      </p:sp>
      <p:sp>
        <p:nvSpPr>
          <p:cNvPr name="TextBox 11" id="11"/>
          <p:cNvSpPr txBox="true"/>
          <p:nvPr/>
        </p:nvSpPr>
        <p:spPr>
          <a:xfrm rot="0">
            <a:off x="895559" y="1859310"/>
            <a:ext cx="14237423" cy="3368134"/>
          </a:xfrm>
          <a:prstGeom prst="rect">
            <a:avLst/>
          </a:prstGeom>
        </p:spPr>
        <p:txBody>
          <a:bodyPr anchor="t" rtlCol="false" tIns="0" lIns="0" bIns="0" rIns="0">
            <a:spAutoFit/>
          </a:bodyPr>
          <a:lstStyle/>
          <a:p>
            <a:pPr algn="l">
              <a:lnSpc>
                <a:spcPts val="8781"/>
              </a:lnSpc>
            </a:pPr>
            <a:r>
              <a:rPr lang="en-US" b="true" sz="8106" spc="75">
                <a:solidFill>
                  <a:srgbClr val="FFFFFF"/>
                </a:solidFill>
                <a:latin typeface="Lato Bold"/>
                <a:ea typeface="Lato Bold"/>
                <a:cs typeface="Lato Bold"/>
                <a:sym typeface="Lato Bold"/>
              </a:rPr>
              <a:t>Protecting Access and Empowering LGBTQ+ Health in a 'Safe State'</a:t>
            </a:r>
          </a:p>
        </p:txBody>
      </p:sp>
      <p:sp>
        <p:nvSpPr>
          <p:cNvPr name="TextBox 12" id="12"/>
          <p:cNvSpPr txBox="true"/>
          <p:nvPr/>
        </p:nvSpPr>
        <p:spPr>
          <a:xfrm rot="0">
            <a:off x="7170882" y="6763039"/>
            <a:ext cx="9902929" cy="1285875"/>
          </a:xfrm>
          <a:prstGeom prst="rect">
            <a:avLst/>
          </a:prstGeom>
        </p:spPr>
        <p:txBody>
          <a:bodyPr anchor="t" rtlCol="false" tIns="0" lIns="0" bIns="0" rIns="0">
            <a:spAutoFit/>
          </a:bodyPr>
          <a:lstStyle/>
          <a:p>
            <a:pPr algn="l">
              <a:lnSpc>
                <a:spcPts val="3482"/>
              </a:lnSpc>
            </a:pPr>
            <a:r>
              <a:rPr lang="en-US" sz="2902" spc="58" b="true">
                <a:solidFill>
                  <a:srgbClr val="FFFFFF"/>
                </a:solidFill>
                <a:latin typeface="Arimo Bold"/>
                <a:ea typeface="Arimo Bold"/>
                <a:cs typeface="Arimo Bold"/>
                <a:sym typeface="Arimo Bold"/>
              </a:rPr>
              <a:t>Sara Mar, MPH </a:t>
            </a:r>
            <a:r>
              <a:rPr lang="en-US" b="true" sz="2902" i="true" spc="58">
                <a:solidFill>
                  <a:srgbClr val="FFFFFF"/>
                </a:solidFill>
                <a:latin typeface="Arimo Bold Italics"/>
                <a:ea typeface="Arimo Bold Italics"/>
                <a:cs typeface="Arimo Bold Italics"/>
                <a:sym typeface="Arimo Bold Italics"/>
              </a:rPr>
              <a:t>(they/them)</a:t>
            </a:r>
          </a:p>
          <a:p>
            <a:pPr algn="l">
              <a:lnSpc>
                <a:spcPts val="3002"/>
              </a:lnSpc>
            </a:pPr>
            <a:r>
              <a:rPr lang="en-US" sz="2502" spc="50" b="true">
                <a:solidFill>
                  <a:srgbClr val="FFFFFF"/>
                </a:solidFill>
                <a:latin typeface="Arimo Bold"/>
                <a:ea typeface="Arimo Bold"/>
                <a:cs typeface="Arimo Bold"/>
                <a:sym typeface="Arimo Bold"/>
              </a:rPr>
              <a:t>Advocacy &amp; Comms Strategist</a:t>
            </a:r>
            <a:r>
              <a:rPr lang="en-US" sz="2502" spc="50" b="true">
                <a:solidFill>
                  <a:srgbClr val="FFFFFF"/>
                </a:solidFill>
                <a:latin typeface="Arimo Bold"/>
                <a:ea typeface="Arimo Bold"/>
                <a:cs typeface="Arimo Bold"/>
                <a:sym typeface="Arimo Bold"/>
              </a:rPr>
              <a:t>, </a:t>
            </a:r>
            <a:r>
              <a:rPr lang="en-US" sz="2502" spc="50" b="true">
                <a:solidFill>
                  <a:srgbClr val="FFFFFF"/>
                </a:solidFill>
                <a:latin typeface="Arimo Bold"/>
                <a:ea typeface="Arimo Bold"/>
                <a:cs typeface="Arimo Bold"/>
                <a:sym typeface="Arimo Bold"/>
              </a:rPr>
              <a:t>Whitman-Walker Institute</a:t>
            </a:r>
          </a:p>
          <a:p>
            <a:pPr algn="l">
              <a:lnSpc>
                <a:spcPts val="3602"/>
              </a:lnSpc>
            </a:pPr>
          </a:p>
        </p:txBody>
      </p:sp>
      <p:sp>
        <p:nvSpPr>
          <p:cNvPr name="TextBox 13" id="13"/>
          <p:cNvSpPr txBox="true"/>
          <p:nvPr/>
        </p:nvSpPr>
        <p:spPr>
          <a:xfrm rot="0">
            <a:off x="1028700" y="6709509"/>
            <a:ext cx="8609838" cy="866775"/>
          </a:xfrm>
          <a:prstGeom prst="rect">
            <a:avLst/>
          </a:prstGeom>
        </p:spPr>
        <p:txBody>
          <a:bodyPr anchor="t" rtlCol="false" tIns="0" lIns="0" bIns="0" rIns="0">
            <a:spAutoFit/>
          </a:bodyPr>
          <a:lstStyle/>
          <a:p>
            <a:pPr algn="l">
              <a:lnSpc>
                <a:spcPts val="3482"/>
              </a:lnSpc>
            </a:pPr>
            <a:r>
              <a:rPr lang="en-US" sz="2902" spc="58" b="true">
                <a:solidFill>
                  <a:srgbClr val="FFFFFF"/>
                </a:solidFill>
                <a:latin typeface="Arimo Bold"/>
                <a:ea typeface="Arimo Bold"/>
                <a:cs typeface="Arimo Bold"/>
                <a:sym typeface="Arimo Bold"/>
              </a:rPr>
              <a:t>Alex Sheldon, MA</a:t>
            </a:r>
            <a:r>
              <a:rPr lang="en-US" b="true" sz="2902" i="true" spc="58">
                <a:solidFill>
                  <a:srgbClr val="FFFFFF"/>
                </a:solidFill>
                <a:latin typeface="Arimo Bold Italics"/>
                <a:ea typeface="Arimo Bold Italics"/>
                <a:cs typeface="Arimo Bold Italics"/>
                <a:sym typeface="Arimo Bold Italics"/>
              </a:rPr>
              <a:t> (they/them)</a:t>
            </a:r>
          </a:p>
          <a:p>
            <a:pPr algn="l">
              <a:lnSpc>
                <a:spcPts val="3362"/>
              </a:lnSpc>
            </a:pPr>
            <a:r>
              <a:rPr lang="en-US" b="true" sz="2802" spc="56">
                <a:solidFill>
                  <a:srgbClr val="FFFFFF"/>
                </a:solidFill>
                <a:latin typeface="Arimo Bold"/>
                <a:ea typeface="Arimo Bold"/>
                <a:cs typeface="Arimo Bold"/>
                <a:sym typeface="Arimo Bold"/>
              </a:rPr>
              <a:t>Executive Director, GLMA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0" y="0"/>
            <a:ext cx="17316372" cy="198275"/>
            <a:chOff x="0" y="0"/>
            <a:chExt cx="23088496" cy="264367"/>
          </a:xfrm>
        </p:grpSpPr>
        <p:sp>
          <p:nvSpPr>
            <p:cNvPr name="Freeform 5" id="5"/>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sp>
        <p:nvSpPr>
          <p:cNvPr name="TextBox 9" id="9"/>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grpSp>
        <p:nvGrpSpPr>
          <p:cNvPr name="Group 10" id="10"/>
          <p:cNvGrpSpPr/>
          <p:nvPr/>
        </p:nvGrpSpPr>
        <p:grpSpPr>
          <a:xfrm rot="0">
            <a:off x="12939030" y="9258300"/>
            <a:ext cx="4870334" cy="804286"/>
            <a:chOff x="0" y="0"/>
            <a:chExt cx="6493779" cy="1072381"/>
          </a:xfrm>
        </p:grpSpPr>
        <p:sp>
          <p:nvSpPr>
            <p:cNvPr name="Freeform 11" id="11"/>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12" id="12"/>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sp>
        <p:nvSpPr>
          <p:cNvPr name="Freeform 13" id="13"/>
          <p:cNvSpPr/>
          <p:nvPr/>
        </p:nvSpPr>
        <p:spPr>
          <a:xfrm flipH="false" flipV="false" rot="0">
            <a:off x="776109" y="788890"/>
            <a:ext cx="7882077" cy="7882077"/>
          </a:xfrm>
          <a:custGeom>
            <a:avLst/>
            <a:gdLst/>
            <a:ahLst/>
            <a:cxnLst/>
            <a:rect r="r" b="b" t="t" l="l"/>
            <a:pathLst>
              <a:path h="7882077" w="7882077">
                <a:moveTo>
                  <a:pt x="0" y="0"/>
                </a:moveTo>
                <a:lnTo>
                  <a:pt x="7882077" y="0"/>
                </a:lnTo>
                <a:lnTo>
                  <a:pt x="7882077" y="7882077"/>
                </a:lnTo>
                <a:lnTo>
                  <a:pt x="0" y="7882077"/>
                </a:lnTo>
                <a:lnTo>
                  <a:pt x="0" y="0"/>
                </a:lnTo>
                <a:close/>
              </a:path>
            </a:pathLst>
          </a:custGeom>
          <a:blipFill>
            <a:blip r:embed="rId6"/>
            <a:stretch>
              <a:fillRect l="0" t="0" r="0" b="0"/>
            </a:stretch>
          </a:blipFill>
        </p:spPr>
      </p:sp>
      <p:sp>
        <p:nvSpPr>
          <p:cNvPr name="Freeform 14" id="14"/>
          <p:cNvSpPr/>
          <p:nvPr/>
        </p:nvSpPr>
        <p:spPr>
          <a:xfrm flipH="false" flipV="false" rot="0">
            <a:off x="9525546" y="796340"/>
            <a:ext cx="7969877" cy="7969877"/>
          </a:xfrm>
          <a:custGeom>
            <a:avLst/>
            <a:gdLst/>
            <a:ahLst/>
            <a:cxnLst/>
            <a:rect r="r" b="b" t="t" l="l"/>
            <a:pathLst>
              <a:path h="7969877" w="7969877">
                <a:moveTo>
                  <a:pt x="0" y="0"/>
                </a:moveTo>
                <a:lnTo>
                  <a:pt x="7969877" y="0"/>
                </a:lnTo>
                <a:lnTo>
                  <a:pt x="7969877" y="7969877"/>
                </a:lnTo>
                <a:lnTo>
                  <a:pt x="0" y="7969877"/>
                </a:lnTo>
                <a:lnTo>
                  <a:pt x="0" y="0"/>
                </a:lnTo>
                <a:close/>
              </a:path>
            </a:pathLst>
          </a:custGeom>
          <a:blipFill>
            <a:blip r:embed="rId7"/>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7518" y="0"/>
            <a:ext cx="14079959" cy="7233579"/>
          </a:xfrm>
          <a:custGeom>
            <a:avLst/>
            <a:gdLst/>
            <a:ahLst/>
            <a:cxnLst/>
            <a:rect r="r" b="b" t="t" l="l"/>
            <a:pathLst>
              <a:path h="7233579" w="14079959">
                <a:moveTo>
                  <a:pt x="0" y="0"/>
                </a:moveTo>
                <a:lnTo>
                  <a:pt x="14079959" y="0"/>
                </a:lnTo>
                <a:lnTo>
                  <a:pt x="14079959" y="7233579"/>
                </a:lnTo>
                <a:lnTo>
                  <a:pt x="0" y="7233579"/>
                </a:lnTo>
                <a:lnTo>
                  <a:pt x="0" y="0"/>
                </a:lnTo>
                <a:close/>
              </a:path>
            </a:pathLst>
          </a:custGeom>
          <a:blipFill>
            <a:blip r:embed="rId3"/>
            <a:stretch>
              <a:fillRect l="0" t="0" r="0" b="0"/>
            </a:stretch>
          </a:blipFill>
        </p:spPr>
      </p:sp>
      <p:sp>
        <p:nvSpPr>
          <p:cNvPr name="Freeform 3" id="3"/>
          <p:cNvSpPr/>
          <p:nvPr/>
        </p:nvSpPr>
        <p:spPr>
          <a:xfrm flipH="false" flipV="false" rot="0">
            <a:off x="5194506" y="5000884"/>
            <a:ext cx="12529451" cy="4933564"/>
          </a:xfrm>
          <a:custGeom>
            <a:avLst/>
            <a:gdLst/>
            <a:ahLst/>
            <a:cxnLst/>
            <a:rect r="r" b="b" t="t" l="l"/>
            <a:pathLst>
              <a:path h="4933564" w="12529451">
                <a:moveTo>
                  <a:pt x="0" y="0"/>
                </a:moveTo>
                <a:lnTo>
                  <a:pt x="12529451" y="0"/>
                </a:lnTo>
                <a:lnTo>
                  <a:pt x="12529451" y="4933564"/>
                </a:lnTo>
                <a:lnTo>
                  <a:pt x="0" y="4933564"/>
                </a:lnTo>
                <a:lnTo>
                  <a:pt x="0" y="0"/>
                </a:lnTo>
                <a:close/>
              </a:path>
            </a:pathLst>
          </a:custGeom>
          <a:blipFill>
            <a:blip r:embed="rId4"/>
            <a:stretch>
              <a:fillRect l="0" t="0" r="0" b="-43498"/>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65" y="0"/>
            <a:ext cx="18297723" cy="8348336"/>
          </a:xfrm>
          <a:custGeom>
            <a:avLst/>
            <a:gdLst/>
            <a:ahLst/>
            <a:cxnLst/>
            <a:rect r="r" b="b" t="t" l="l"/>
            <a:pathLst>
              <a:path h="8348336" w="18297723">
                <a:moveTo>
                  <a:pt x="0" y="0"/>
                </a:moveTo>
                <a:lnTo>
                  <a:pt x="18297723" y="0"/>
                </a:lnTo>
                <a:lnTo>
                  <a:pt x="18297723" y="8348336"/>
                </a:lnTo>
                <a:lnTo>
                  <a:pt x="0" y="8348336"/>
                </a:lnTo>
                <a:lnTo>
                  <a:pt x="0" y="0"/>
                </a:lnTo>
                <a:close/>
              </a:path>
            </a:pathLst>
          </a:custGeom>
          <a:blipFill>
            <a:blip r:embed="rId3"/>
            <a:stretch>
              <a:fillRect l="0" t="-22876" r="0" b="-22876"/>
            </a:stretch>
          </a:blipFill>
        </p:spPr>
      </p:sp>
      <p:sp>
        <p:nvSpPr>
          <p:cNvPr name="Freeform 3" id="3"/>
          <p:cNvSpPr/>
          <p:nvPr/>
        </p:nvSpPr>
        <p:spPr>
          <a:xfrm flipH="false" flipV="false" rot="0">
            <a:off x="3106412" y="8729336"/>
            <a:ext cx="4454415" cy="1168046"/>
          </a:xfrm>
          <a:custGeom>
            <a:avLst/>
            <a:gdLst/>
            <a:ahLst/>
            <a:cxnLst/>
            <a:rect r="r" b="b" t="t" l="l"/>
            <a:pathLst>
              <a:path h="1168046" w="4454415">
                <a:moveTo>
                  <a:pt x="0" y="0"/>
                </a:moveTo>
                <a:lnTo>
                  <a:pt x="4454415" y="0"/>
                </a:lnTo>
                <a:lnTo>
                  <a:pt x="4454415" y="1168046"/>
                </a:lnTo>
                <a:lnTo>
                  <a:pt x="0" y="1168046"/>
                </a:lnTo>
                <a:lnTo>
                  <a:pt x="0" y="0"/>
                </a:lnTo>
                <a:close/>
              </a:path>
            </a:pathLst>
          </a:custGeom>
          <a:blipFill>
            <a:blip r:embed="rId4">
              <a:extLst>
                <a:ext uri="{96DAC541-7B7A-43D3-8B79-37D633B846F1}">
                  <asvg:svgBlip xmlns:asvg="http://schemas.microsoft.com/office/drawing/2016/SVG/main" r:embed="rId5"/>
                </a:ext>
              </a:extLst>
            </a:blip>
            <a:stretch>
              <a:fillRect l="0" t="0" r="0" b="-1043"/>
            </a:stretch>
          </a:blipFill>
        </p:spPr>
      </p:sp>
      <p:sp>
        <p:nvSpPr>
          <p:cNvPr name="Freeform 4" id="4"/>
          <p:cNvSpPr/>
          <p:nvPr/>
        </p:nvSpPr>
        <p:spPr>
          <a:xfrm flipH="false" flipV="false" rot="0">
            <a:off x="10828063" y="8729336"/>
            <a:ext cx="3394774" cy="1281891"/>
          </a:xfrm>
          <a:custGeom>
            <a:avLst/>
            <a:gdLst/>
            <a:ahLst/>
            <a:cxnLst/>
            <a:rect r="r" b="b" t="t" l="l"/>
            <a:pathLst>
              <a:path h="1281891" w="3394774">
                <a:moveTo>
                  <a:pt x="0" y="0"/>
                </a:moveTo>
                <a:lnTo>
                  <a:pt x="3394774" y="0"/>
                </a:lnTo>
                <a:lnTo>
                  <a:pt x="3394774" y="1281890"/>
                </a:lnTo>
                <a:lnTo>
                  <a:pt x="0" y="1281890"/>
                </a:lnTo>
                <a:lnTo>
                  <a:pt x="0" y="0"/>
                </a:lnTo>
                <a:close/>
              </a:path>
            </a:pathLst>
          </a:custGeom>
          <a:blipFill>
            <a:blip r:embed="rId6"/>
            <a:stretch>
              <a:fillRect l="0" t="0" r="0" b="0"/>
            </a:stretch>
          </a:blipFill>
        </p:spPr>
      </p:sp>
      <p:grpSp>
        <p:nvGrpSpPr>
          <p:cNvPr name="Group 5" id="5"/>
          <p:cNvGrpSpPr/>
          <p:nvPr/>
        </p:nvGrpSpPr>
        <p:grpSpPr>
          <a:xfrm rot="0">
            <a:off x="402535" y="3588229"/>
            <a:ext cx="13010827" cy="2151619"/>
            <a:chOff x="0" y="0"/>
            <a:chExt cx="17347770" cy="2868825"/>
          </a:xfrm>
        </p:grpSpPr>
        <p:grpSp>
          <p:nvGrpSpPr>
            <p:cNvPr name="Group 6" id="6"/>
            <p:cNvGrpSpPr/>
            <p:nvPr/>
          </p:nvGrpSpPr>
          <p:grpSpPr>
            <a:xfrm rot="0">
              <a:off x="0" y="0"/>
              <a:ext cx="17347770" cy="2868825"/>
              <a:chOff x="0" y="0"/>
              <a:chExt cx="3426720" cy="566682"/>
            </a:xfrm>
          </p:grpSpPr>
          <p:sp>
            <p:nvSpPr>
              <p:cNvPr name="Freeform 7" id="7"/>
              <p:cNvSpPr/>
              <p:nvPr/>
            </p:nvSpPr>
            <p:spPr>
              <a:xfrm flipH="false" flipV="false" rot="0">
                <a:off x="0" y="0"/>
                <a:ext cx="3426720" cy="566682"/>
              </a:xfrm>
              <a:custGeom>
                <a:avLst/>
                <a:gdLst/>
                <a:ahLst/>
                <a:cxnLst/>
                <a:rect r="r" b="b" t="t" l="l"/>
                <a:pathLst>
                  <a:path h="566682" w="3426720">
                    <a:moveTo>
                      <a:pt x="30347" y="0"/>
                    </a:moveTo>
                    <a:lnTo>
                      <a:pt x="3396373" y="0"/>
                    </a:lnTo>
                    <a:cubicBezTo>
                      <a:pt x="3404422" y="0"/>
                      <a:pt x="3412141" y="3197"/>
                      <a:pt x="3417832" y="8888"/>
                    </a:cubicBezTo>
                    <a:cubicBezTo>
                      <a:pt x="3423523" y="14580"/>
                      <a:pt x="3426720" y="22298"/>
                      <a:pt x="3426720" y="30347"/>
                    </a:cubicBezTo>
                    <a:lnTo>
                      <a:pt x="3426720" y="536335"/>
                    </a:lnTo>
                    <a:cubicBezTo>
                      <a:pt x="3426720" y="544383"/>
                      <a:pt x="3423523" y="552102"/>
                      <a:pt x="3417832" y="557793"/>
                    </a:cubicBezTo>
                    <a:cubicBezTo>
                      <a:pt x="3412141" y="563484"/>
                      <a:pt x="3404422" y="566682"/>
                      <a:pt x="3396373" y="566682"/>
                    </a:cubicBezTo>
                    <a:lnTo>
                      <a:pt x="30347" y="566682"/>
                    </a:lnTo>
                    <a:cubicBezTo>
                      <a:pt x="22298" y="566682"/>
                      <a:pt x="14580" y="563484"/>
                      <a:pt x="8888" y="557793"/>
                    </a:cubicBezTo>
                    <a:cubicBezTo>
                      <a:pt x="3197" y="552102"/>
                      <a:pt x="0" y="544383"/>
                      <a:pt x="0" y="536335"/>
                    </a:cubicBezTo>
                    <a:lnTo>
                      <a:pt x="0" y="30347"/>
                    </a:lnTo>
                    <a:cubicBezTo>
                      <a:pt x="0" y="22298"/>
                      <a:pt x="3197" y="14580"/>
                      <a:pt x="8888" y="8888"/>
                    </a:cubicBezTo>
                    <a:cubicBezTo>
                      <a:pt x="14580" y="3197"/>
                      <a:pt x="22298" y="0"/>
                      <a:pt x="30347" y="0"/>
                    </a:cubicBezTo>
                    <a:close/>
                  </a:path>
                </a:pathLst>
              </a:custGeom>
              <a:solidFill>
                <a:srgbClr val="05264A">
                  <a:alpha val="66667"/>
                </a:srgbClr>
              </a:solidFill>
            </p:spPr>
          </p:sp>
          <p:sp>
            <p:nvSpPr>
              <p:cNvPr name="TextBox 8" id="8"/>
              <p:cNvSpPr txBox="true"/>
              <p:nvPr/>
            </p:nvSpPr>
            <p:spPr>
              <a:xfrm>
                <a:off x="0" y="-28575"/>
                <a:ext cx="3426720" cy="595257"/>
              </a:xfrm>
              <a:prstGeom prst="rect">
                <a:avLst/>
              </a:prstGeom>
            </p:spPr>
            <p:txBody>
              <a:bodyPr anchor="ctr" rtlCol="false" tIns="50800" lIns="50800" bIns="50800" rIns="50800"/>
              <a:lstStyle/>
              <a:p>
                <a:pPr algn="ctr">
                  <a:lnSpc>
                    <a:spcPts val="6480"/>
                  </a:lnSpc>
                </a:pPr>
              </a:p>
            </p:txBody>
          </p:sp>
        </p:grpSp>
        <p:sp>
          <p:nvSpPr>
            <p:cNvPr name="TextBox 9" id="9"/>
            <p:cNvSpPr txBox="true"/>
            <p:nvPr/>
          </p:nvSpPr>
          <p:spPr>
            <a:xfrm rot="0">
              <a:off x="706915" y="859738"/>
              <a:ext cx="16005175" cy="1120775"/>
            </a:xfrm>
            <a:prstGeom prst="rect">
              <a:avLst/>
            </a:prstGeom>
          </p:spPr>
          <p:txBody>
            <a:bodyPr anchor="t" rtlCol="false" tIns="0" lIns="0" bIns="0" rIns="0">
              <a:spAutoFit/>
            </a:bodyPr>
            <a:lstStyle/>
            <a:p>
              <a:pPr algn="ctr">
                <a:lnSpc>
                  <a:spcPts val="6480"/>
                </a:lnSpc>
                <a:spcBef>
                  <a:spcPct val="0"/>
                </a:spcBef>
              </a:pPr>
              <a:r>
                <a:rPr lang="en-US" b="true" sz="5400">
                  <a:solidFill>
                    <a:srgbClr val="FFFFFF"/>
                  </a:solidFill>
                  <a:latin typeface="Arimo Bold"/>
                  <a:ea typeface="Arimo Bold"/>
                  <a:cs typeface="Arimo Bold"/>
                  <a:sym typeface="Arimo Bold"/>
                </a:rPr>
                <a:t>Legislative Landscape: Shield Laws</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0" y="0"/>
            <a:ext cx="17316372" cy="198275"/>
            <a:chOff x="0" y="0"/>
            <a:chExt cx="23088496" cy="264367"/>
          </a:xfrm>
        </p:grpSpPr>
        <p:sp>
          <p:nvSpPr>
            <p:cNvPr name="Freeform 5" id="5"/>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E31A38"/>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sp>
        <p:nvSpPr>
          <p:cNvPr name="Freeform 9" id="9"/>
          <p:cNvSpPr/>
          <p:nvPr/>
        </p:nvSpPr>
        <p:spPr>
          <a:xfrm flipH="false" flipV="false" rot="0">
            <a:off x="14736042" y="9143707"/>
            <a:ext cx="2596634" cy="680896"/>
          </a:xfrm>
          <a:custGeom>
            <a:avLst/>
            <a:gdLst/>
            <a:ahLst/>
            <a:cxnLst/>
            <a:rect r="r" b="b" t="t" l="l"/>
            <a:pathLst>
              <a:path h="680896" w="2596634">
                <a:moveTo>
                  <a:pt x="0" y="0"/>
                </a:moveTo>
                <a:lnTo>
                  <a:pt x="2596634" y="0"/>
                </a:lnTo>
                <a:lnTo>
                  <a:pt x="2596634" y="680895"/>
                </a:lnTo>
                <a:lnTo>
                  <a:pt x="0" y="680895"/>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10" id="10"/>
          <p:cNvSpPr/>
          <p:nvPr/>
        </p:nvSpPr>
        <p:spPr>
          <a:xfrm flipH="false" flipV="false" rot="0">
            <a:off x="7325" y="198275"/>
            <a:ext cx="18047964" cy="9768460"/>
          </a:xfrm>
          <a:custGeom>
            <a:avLst/>
            <a:gdLst/>
            <a:ahLst/>
            <a:cxnLst/>
            <a:rect r="r" b="b" t="t" l="l"/>
            <a:pathLst>
              <a:path h="9768460" w="18047964">
                <a:moveTo>
                  <a:pt x="0" y="0"/>
                </a:moveTo>
                <a:lnTo>
                  <a:pt x="18047964" y="0"/>
                </a:lnTo>
                <a:lnTo>
                  <a:pt x="18047964" y="9768460"/>
                </a:lnTo>
                <a:lnTo>
                  <a:pt x="0" y="9768460"/>
                </a:lnTo>
                <a:lnTo>
                  <a:pt x="0" y="0"/>
                </a:lnTo>
                <a:close/>
              </a:path>
            </a:pathLst>
          </a:custGeom>
          <a:blipFill>
            <a:blip r:embed="rId5"/>
            <a:stretch>
              <a:fillRect l="0" t="0" r="0" b="0"/>
            </a:stretch>
          </a:blipFill>
        </p:spPr>
      </p:sp>
      <p:grpSp>
        <p:nvGrpSpPr>
          <p:cNvPr name="Group 11" id="11"/>
          <p:cNvGrpSpPr/>
          <p:nvPr/>
        </p:nvGrpSpPr>
        <p:grpSpPr>
          <a:xfrm rot="0">
            <a:off x="11938931" y="7526699"/>
            <a:ext cx="5578984" cy="2079117"/>
            <a:chOff x="0" y="0"/>
            <a:chExt cx="7438645" cy="2772156"/>
          </a:xfrm>
        </p:grpSpPr>
        <p:sp>
          <p:nvSpPr>
            <p:cNvPr name="Freeform 12" id="12"/>
            <p:cNvSpPr/>
            <p:nvPr/>
          </p:nvSpPr>
          <p:spPr>
            <a:xfrm flipH="false" flipV="false" rot="0">
              <a:off x="0" y="0"/>
              <a:ext cx="7438644" cy="2772156"/>
            </a:xfrm>
            <a:custGeom>
              <a:avLst/>
              <a:gdLst/>
              <a:ahLst/>
              <a:cxnLst/>
              <a:rect r="r" b="b" t="t" l="l"/>
              <a:pathLst>
                <a:path h="2772156" w="7438644">
                  <a:moveTo>
                    <a:pt x="0" y="0"/>
                  </a:moveTo>
                  <a:lnTo>
                    <a:pt x="7438644" y="0"/>
                  </a:lnTo>
                  <a:lnTo>
                    <a:pt x="7438644" y="2772156"/>
                  </a:lnTo>
                  <a:lnTo>
                    <a:pt x="0" y="2772156"/>
                  </a:lnTo>
                  <a:close/>
                </a:path>
              </a:pathLst>
            </a:custGeom>
            <a:solidFill>
              <a:srgbClr val="FFFFFF"/>
            </a:solidFill>
          </p:spPr>
        </p:sp>
        <p:sp>
          <p:nvSpPr>
            <p:cNvPr name="TextBox 13" id="13"/>
            <p:cNvSpPr txBox="true"/>
            <p:nvPr/>
          </p:nvSpPr>
          <p:spPr>
            <a:xfrm>
              <a:off x="0" y="-85725"/>
              <a:ext cx="7438645" cy="2857881"/>
            </a:xfrm>
            <a:prstGeom prst="rect">
              <a:avLst/>
            </a:prstGeom>
          </p:spPr>
          <p:txBody>
            <a:bodyPr anchor="t" rtlCol="false" tIns="50800" lIns="50800" bIns="50800" rIns="50800"/>
            <a:lstStyle/>
            <a:p>
              <a:pPr algn="ctr">
                <a:lnSpc>
                  <a:spcPts val="5043"/>
                </a:lnSpc>
              </a:pPr>
              <a:r>
                <a:rPr lang="en-US" sz="4203" b="true">
                  <a:solidFill>
                    <a:srgbClr val="000000"/>
                  </a:solidFill>
                  <a:latin typeface="Arial Bold"/>
                  <a:ea typeface="Arial Bold"/>
                  <a:cs typeface="Arial Bold"/>
                  <a:sym typeface="Arial Bold"/>
                </a:rPr>
                <a:t>Shield Laws for Transgender Medical Care</a:t>
              </a:r>
            </a:p>
          </p:txBody>
        </p:sp>
      </p:grpSp>
      <p:sp>
        <p:nvSpPr>
          <p:cNvPr name="TextBox 14" id="14"/>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7316372" cy="198275"/>
            <a:chOff x="0" y="0"/>
            <a:chExt cx="23088496" cy="264367"/>
          </a:xfrm>
        </p:grpSpPr>
        <p:sp>
          <p:nvSpPr>
            <p:cNvPr name="Freeform 3" id="3"/>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grpSp>
        <p:nvGrpSpPr>
          <p:cNvPr name="Group 4" id="4"/>
          <p:cNvGrpSpPr/>
          <p:nvPr/>
        </p:nvGrpSpPr>
        <p:grpSpPr>
          <a:xfrm rot="0">
            <a:off x="12939030" y="9258300"/>
            <a:ext cx="4870334" cy="804286"/>
            <a:chOff x="0" y="0"/>
            <a:chExt cx="6493779" cy="1072381"/>
          </a:xfrm>
        </p:grpSpPr>
        <p:sp>
          <p:nvSpPr>
            <p:cNvPr name="Freeform 5" id="5"/>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6" id="6"/>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grpSp>
        <p:nvGrpSpPr>
          <p:cNvPr name="Group 7" id="7"/>
          <p:cNvGrpSpPr/>
          <p:nvPr/>
        </p:nvGrpSpPr>
        <p:grpSpPr>
          <a:xfrm rot="0">
            <a:off x="468441" y="1578076"/>
            <a:ext cx="17340923" cy="7829483"/>
            <a:chOff x="0" y="0"/>
            <a:chExt cx="23121231" cy="10439310"/>
          </a:xfrm>
        </p:grpSpPr>
        <p:grpSp>
          <p:nvGrpSpPr>
            <p:cNvPr name="Group 8" id="8"/>
            <p:cNvGrpSpPr/>
            <p:nvPr/>
          </p:nvGrpSpPr>
          <p:grpSpPr>
            <a:xfrm rot="0">
              <a:off x="0" y="0"/>
              <a:ext cx="23121231" cy="10439310"/>
              <a:chOff x="0" y="0"/>
              <a:chExt cx="4630002" cy="2090461"/>
            </a:xfrm>
          </p:grpSpPr>
          <p:sp>
            <p:nvSpPr>
              <p:cNvPr name="Freeform 9" id="9"/>
              <p:cNvSpPr/>
              <p:nvPr/>
            </p:nvSpPr>
            <p:spPr>
              <a:xfrm flipH="false" flipV="false" rot="0">
                <a:off x="0" y="0"/>
                <a:ext cx="4630002" cy="2090461"/>
              </a:xfrm>
              <a:custGeom>
                <a:avLst/>
                <a:gdLst/>
                <a:ahLst/>
                <a:cxnLst/>
                <a:rect r="r" b="b" t="t" l="l"/>
                <a:pathLst>
                  <a:path h="2090461" w="4630002">
                    <a:moveTo>
                      <a:pt x="22460" y="0"/>
                    </a:moveTo>
                    <a:lnTo>
                      <a:pt x="4607542" y="0"/>
                    </a:lnTo>
                    <a:cubicBezTo>
                      <a:pt x="4619946" y="0"/>
                      <a:pt x="4630002" y="10056"/>
                      <a:pt x="4630002" y="22460"/>
                    </a:cubicBezTo>
                    <a:lnTo>
                      <a:pt x="4630002" y="2068001"/>
                    </a:lnTo>
                    <a:cubicBezTo>
                      <a:pt x="4630002" y="2080405"/>
                      <a:pt x="4619946" y="2090461"/>
                      <a:pt x="4607542" y="2090461"/>
                    </a:cubicBezTo>
                    <a:lnTo>
                      <a:pt x="22460" y="2090461"/>
                    </a:lnTo>
                    <a:cubicBezTo>
                      <a:pt x="10056" y="2090461"/>
                      <a:pt x="0" y="2080405"/>
                      <a:pt x="0" y="2068001"/>
                    </a:cubicBezTo>
                    <a:lnTo>
                      <a:pt x="0" y="22460"/>
                    </a:lnTo>
                    <a:cubicBezTo>
                      <a:pt x="0" y="10056"/>
                      <a:pt x="10056" y="0"/>
                      <a:pt x="22460" y="0"/>
                    </a:cubicBezTo>
                    <a:close/>
                  </a:path>
                </a:pathLst>
              </a:custGeom>
              <a:solidFill>
                <a:srgbClr val="05264A">
                  <a:alpha val="66667"/>
                </a:srgbClr>
              </a:solidFill>
            </p:spPr>
          </p:sp>
          <p:sp>
            <p:nvSpPr>
              <p:cNvPr name="TextBox 10" id="10"/>
              <p:cNvSpPr txBox="true"/>
              <p:nvPr/>
            </p:nvSpPr>
            <p:spPr>
              <a:xfrm>
                <a:off x="0" y="-28575"/>
                <a:ext cx="4630002" cy="2119036"/>
              </a:xfrm>
              <a:prstGeom prst="rect">
                <a:avLst/>
              </a:prstGeom>
            </p:spPr>
            <p:txBody>
              <a:bodyPr anchor="ctr" rtlCol="false" tIns="50800" lIns="50800" bIns="50800" rIns="50800"/>
              <a:lstStyle/>
              <a:p>
                <a:pPr algn="ctr">
                  <a:lnSpc>
                    <a:spcPts val="6480"/>
                  </a:lnSpc>
                </a:pPr>
              </a:p>
            </p:txBody>
          </p:sp>
        </p:grpSp>
        <p:sp>
          <p:nvSpPr>
            <p:cNvPr name="TextBox 11" id="11"/>
            <p:cNvSpPr txBox="true"/>
            <p:nvPr/>
          </p:nvSpPr>
          <p:spPr>
            <a:xfrm rot="0">
              <a:off x="942181" y="847680"/>
              <a:ext cx="21331811" cy="8715375"/>
            </a:xfrm>
            <a:prstGeom prst="rect">
              <a:avLst/>
            </a:prstGeom>
          </p:spPr>
          <p:txBody>
            <a:bodyPr anchor="t" rtlCol="false" tIns="0" lIns="0" bIns="0" rIns="0">
              <a:spAutoFit/>
            </a:bodyPr>
            <a:lstStyle/>
            <a:p>
              <a:pPr algn="l" marL="779664" indent="-389832" lvl="1">
                <a:lnSpc>
                  <a:spcPts val="4333"/>
                </a:lnSpc>
                <a:buFont typeface="Arial"/>
                <a:buChar char="•"/>
              </a:pPr>
              <a:r>
                <a:rPr lang="en-US" sz="3611">
                  <a:solidFill>
                    <a:srgbClr val="FFFFFF"/>
                  </a:solidFill>
                  <a:latin typeface="Arimo"/>
                  <a:ea typeface="Arimo"/>
                  <a:cs typeface="Arimo"/>
                  <a:sym typeface="Arimo"/>
                </a:rPr>
                <a:t>Protects individuals who are seeking, providing, receiving, or assisting with lawful healthcare services from investigation and prosecution by out-of-state officials </a:t>
              </a:r>
            </a:p>
            <a:p>
              <a:pPr algn="l" marL="1559328" indent="-519776" lvl="2">
                <a:lnSpc>
                  <a:spcPts val="4333"/>
                </a:lnSpc>
                <a:buFont typeface="Arial"/>
                <a:buChar char="⚬"/>
              </a:pPr>
              <a:r>
                <a:rPr lang="en-US" sz="3611">
                  <a:solidFill>
                    <a:srgbClr val="FFFFFF"/>
                  </a:solidFill>
                  <a:latin typeface="Arimo"/>
                  <a:ea typeface="Arimo"/>
                  <a:cs typeface="Arimo"/>
                  <a:sym typeface="Arimo"/>
                </a:rPr>
                <a:t>Some states also protect against arrests, search warrants, and subpoenas</a:t>
              </a:r>
            </a:p>
            <a:p>
              <a:pPr algn="l">
                <a:lnSpc>
                  <a:spcPts val="4333"/>
                </a:lnSpc>
              </a:pPr>
            </a:p>
            <a:p>
              <a:pPr algn="l" marL="779664" indent="-389832" lvl="1">
                <a:lnSpc>
                  <a:spcPts val="4333"/>
                </a:lnSpc>
                <a:buFont typeface="Arial"/>
                <a:buChar char="•"/>
              </a:pPr>
              <a:r>
                <a:rPr lang="en-US" sz="3611">
                  <a:solidFill>
                    <a:srgbClr val="FFFFFF"/>
                  </a:solidFill>
                  <a:latin typeface="Arimo"/>
                  <a:ea typeface="Arimo"/>
                  <a:cs typeface="Arimo"/>
                  <a:sym typeface="Arimo"/>
                </a:rPr>
                <a:t>Protects gender-affirming care providers from having their license removed or other adverse professional consequences based on providing patients with lawful healthcare in that state</a:t>
              </a:r>
            </a:p>
            <a:p>
              <a:pPr algn="l">
                <a:lnSpc>
                  <a:spcPts val="4333"/>
                </a:lnSpc>
              </a:pPr>
            </a:p>
            <a:p>
              <a:pPr algn="l" marL="779664" indent="-389832" lvl="1">
                <a:lnSpc>
                  <a:spcPts val="4333"/>
                </a:lnSpc>
                <a:buFont typeface="Arial"/>
                <a:buChar char="•"/>
              </a:pPr>
              <a:r>
                <a:rPr lang="en-US" sz="3611">
                  <a:solidFill>
                    <a:srgbClr val="FFFFFF"/>
                  </a:solidFill>
                  <a:latin typeface="Arimo"/>
                  <a:ea typeface="Arimo"/>
                  <a:cs typeface="Arimo"/>
                  <a:sym typeface="Arimo"/>
                </a:rPr>
                <a:t>Protection against disclosure of medical information and/or location data</a:t>
              </a:r>
            </a:p>
            <a:p>
              <a:pPr algn="l">
                <a:lnSpc>
                  <a:spcPts val="4333"/>
                </a:lnSpc>
                <a:spcBef>
                  <a:spcPct val="0"/>
                </a:spcBef>
              </a:pPr>
            </a:p>
          </p:txBody>
        </p:sp>
      </p:grpSp>
      <p:sp>
        <p:nvSpPr>
          <p:cNvPr name="TextBox 12" id="12"/>
          <p:cNvSpPr txBox="true"/>
          <p:nvPr/>
        </p:nvSpPr>
        <p:spPr>
          <a:xfrm rot="0">
            <a:off x="553354" y="458252"/>
            <a:ext cx="16209663" cy="638175"/>
          </a:xfrm>
          <a:prstGeom prst="rect">
            <a:avLst/>
          </a:prstGeom>
        </p:spPr>
        <p:txBody>
          <a:bodyPr anchor="t" rtlCol="false" tIns="0" lIns="0" bIns="0" rIns="0">
            <a:spAutoFit/>
          </a:bodyPr>
          <a:lstStyle/>
          <a:p>
            <a:pPr algn="ctr">
              <a:lnSpc>
                <a:spcPts val="4933"/>
              </a:lnSpc>
              <a:spcBef>
                <a:spcPct val="0"/>
              </a:spcBef>
            </a:pPr>
          </a:p>
        </p:txBody>
      </p:sp>
      <p:sp>
        <p:nvSpPr>
          <p:cNvPr name="TextBox 13" id="13"/>
          <p:cNvSpPr txBox="true"/>
          <p:nvPr/>
        </p:nvSpPr>
        <p:spPr>
          <a:xfrm rot="0">
            <a:off x="553354" y="606526"/>
            <a:ext cx="17351118" cy="809625"/>
          </a:xfrm>
          <a:prstGeom prst="rect">
            <a:avLst/>
          </a:prstGeom>
        </p:spPr>
        <p:txBody>
          <a:bodyPr anchor="t" rtlCol="false" tIns="0" lIns="0" bIns="0" rIns="0">
            <a:spAutoFit/>
          </a:bodyPr>
          <a:lstStyle/>
          <a:p>
            <a:pPr algn="ctr">
              <a:lnSpc>
                <a:spcPts val="5613"/>
              </a:lnSpc>
              <a:spcBef>
                <a:spcPct val="0"/>
              </a:spcBef>
            </a:pPr>
            <a:r>
              <a:rPr lang="en-US" b="true" sz="4677">
                <a:solidFill>
                  <a:srgbClr val="002060"/>
                </a:solidFill>
                <a:latin typeface="Arial Bold"/>
                <a:ea typeface="Arial Bold"/>
                <a:cs typeface="Arial Bold"/>
                <a:sym typeface="Arial Bold"/>
              </a:rPr>
              <a:t>What do Shield Laws Do?</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723" y="184727"/>
            <a:ext cx="18297723" cy="8348336"/>
          </a:xfrm>
          <a:custGeom>
            <a:avLst/>
            <a:gdLst/>
            <a:ahLst/>
            <a:cxnLst/>
            <a:rect r="r" b="b" t="t" l="l"/>
            <a:pathLst>
              <a:path h="8348336" w="18297723">
                <a:moveTo>
                  <a:pt x="0" y="0"/>
                </a:moveTo>
                <a:lnTo>
                  <a:pt x="18297723" y="0"/>
                </a:lnTo>
                <a:lnTo>
                  <a:pt x="18297723" y="8348336"/>
                </a:lnTo>
                <a:lnTo>
                  <a:pt x="0" y="8348336"/>
                </a:lnTo>
                <a:lnTo>
                  <a:pt x="0" y="0"/>
                </a:lnTo>
                <a:close/>
              </a:path>
            </a:pathLst>
          </a:custGeom>
          <a:blipFill>
            <a:blip r:embed="rId3"/>
            <a:stretch>
              <a:fillRect l="0" t="-22876" r="0" b="-22876"/>
            </a:stretch>
          </a:blipFill>
        </p:spPr>
      </p:sp>
      <p:sp>
        <p:nvSpPr>
          <p:cNvPr name="Freeform 3" id="3"/>
          <p:cNvSpPr/>
          <p:nvPr/>
        </p:nvSpPr>
        <p:spPr>
          <a:xfrm flipH="false" flipV="false" rot="0">
            <a:off x="3106412" y="8729336"/>
            <a:ext cx="4454415" cy="1168046"/>
          </a:xfrm>
          <a:custGeom>
            <a:avLst/>
            <a:gdLst/>
            <a:ahLst/>
            <a:cxnLst/>
            <a:rect r="r" b="b" t="t" l="l"/>
            <a:pathLst>
              <a:path h="1168046" w="4454415">
                <a:moveTo>
                  <a:pt x="0" y="0"/>
                </a:moveTo>
                <a:lnTo>
                  <a:pt x="4454415" y="0"/>
                </a:lnTo>
                <a:lnTo>
                  <a:pt x="4454415" y="1168046"/>
                </a:lnTo>
                <a:lnTo>
                  <a:pt x="0" y="1168046"/>
                </a:lnTo>
                <a:lnTo>
                  <a:pt x="0" y="0"/>
                </a:lnTo>
                <a:close/>
              </a:path>
            </a:pathLst>
          </a:custGeom>
          <a:blipFill>
            <a:blip r:embed="rId4">
              <a:extLst>
                <a:ext uri="{96DAC541-7B7A-43D3-8B79-37D633B846F1}">
                  <asvg:svgBlip xmlns:asvg="http://schemas.microsoft.com/office/drawing/2016/SVG/main" r:embed="rId5"/>
                </a:ext>
              </a:extLst>
            </a:blip>
            <a:stretch>
              <a:fillRect l="0" t="0" r="0" b="-1043"/>
            </a:stretch>
          </a:blipFill>
        </p:spPr>
      </p:sp>
      <p:sp>
        <p:nvSpPr>
          <p:cNvPr name="Freeform 4" id="4"/>
          <p:cNvSpPr/>
          <p:nvPr/>
        </p:nvSpPr>
        <p:spPr>
          <a:xfrm flipH="false" flipV="false" rot="0">
            <a:off x="10828063" y="8729336"/>
            <a:ext cx="3394774" cy="1281891"/>
          </a:xfrm>
          <a:custGeom>
            <a:avLst/>
            <a:gdLst/>
            <a:ahLst/>
            <a:cxnLst/>
            <a:rect r="r" b="b" t="t" l="l"/>
            <a:pathLst>
              <a:path h="1281891" w="3394774">
                <a:moveTo>
                  <a:pt x="0" y="0"/>
                </a:moveTo>
                <a:lnTo>
                  <a:pt x="3394774" y="0"/>
                </a:lnTo>
                <a:lnTo>
                  <a:pt x="3394774" y="1281890"/>
                </a:lnTo>
                <a:lnTo>
                  <a:pt x="0" y="1281890"/>
                </a:lnTo>
                <a:lnTo>
                  <a:pt x="0" y="0"/>
                </a:lnTo>
                <a:close/>
              </a:path>
            </a:pathLst>
          </a:custGeom>
          <a:blipFill>
            <a:blip r:embed="rId6"/>
            <a:stretch>
              <a:fillRect l="0" t="0" r="0" b="0"/>
            </a:stretch>
          </a:blipFill>
        </p:spPr>
      </p:sp>
      <p:grpSp>
        <p:nvGrpSpPr>
          <p:cNvPr name="Group 5" id="5"/>
          <p:cNvGrpSpPr/>
          <p:nvPr/>
        </p:nvGrpSpPr>
        <p:grpSpPr>
          <a:xfrm rot="0">
            <a:off x="402535" y="3588229"/>
            <a:ext cx="13010827" cy="2151619"/>
            <a:chOff x="0" y="0"/>
            <a:chExt cx="17347770" cy="2868825"/>
          </a:xfrm>
        </p:grpSpPr>
        <p:grpSp>
          <p:nvGrpSpPr>
            <p:cNvPr name="Group 6" id="6"/>
            <p:cNvGrpSpPr/>
            <p:nvPr/>
          </p:nvGrpSpPr>
          <p:grpSpPr>
            <a:xfrm rot="0">
              <a:off x="0" y="0"/>
              <a:ext cx="17347770" cy="2868825"/>
              <a:chOff x="0" y="0"/>
              <a:chExt cx="3426720" cy="566682"/>
            </a:xfrm>
          </p:grpSpPr>
          <p:sp>
            <p:nvSpPr>
              <p:cNvPr name="Freeform 7" id="7"/>
              <p:cNvSpPr/>
              <p:nvPr/>
            </p:nvSpPr>
            <p:spPr>
              <a:xfrm flipH="false" flipV="false" rot="0">
                <a:off x="0" y="0"/>
                <a:ext cx="3426720" cy="566682"/>
              </a:xfrm>
              <a:custGeom>
                <a:avLst/>
                <a:gdLst/>
                <a:ahLst/>
                <a:cxnLst/>
                <a:rect r="r" b="b" t="t" l="l"/>
                <a:pathLst>
                  <a:path h="566682" w="3426720">
                    <a:moveTo>
                      <a:pt x="30347" y="0"/>
                    </a:moveTo>
                    <a:lnTo>
                      <a:pt x="3396373" y="0"/>
                    </a:lnTo>
                    <a:cubicBezTo>
                      <a:pt x="3404422" y="0"/>
                      <a:pt x="3412141" y="3197"/>
                      <a:pt x="3417832" y="8888"/>
                    </a:cubicBezTo>
                    <a:cubicBezTo>
                      <a:pt x="3423523" y="14580"/>
                      <a:pt x="3426720" y="22298"/>
                      <a:pt x="3426720" y="30347"/>
                    </a:cubicBezTo>
                    <a:lnTo>
                      <a:pt x="3426720" y="536335"/>
                    </a:lnTo>
                    <a:cubicBezTo>
                      <a:pt x="3426720" y="544383"/>
                      <a:pt x="3423523" y="552102"/>
                      <a:pt x="3417832" y="557793"/>
                    </a:cubicBezTo>
                    <a:cubicBezTo>
                      <a:pt x="3412141" y="563484"/>
                      <a:pt x="3404422" y="566682"/>
                      <a:pt x="3396373" y="566682"/>
                    </a:cubicBezTo>
                    <a:lnTo>
                      <a:pt x="30347" y="566682"/>
                    </a:lnTo>
                    <a:cubicBezTo>
                      <a:pt x="22298" y="566682"/>
                      <a:pt x="14580" y="563484"/>
                      <a:pt x="8888" y="557793"/>
                    </a:cubicBezTo>
                    <a:cubicBezTo>
                      <a:pt x="3197" y="552102"/>
                      <a:pt x="0" y="544383"/>
                      <a:pt x="0" y="536335"/>
                    </a:cubicBezTo>
                    <a:lnTo>
                      <a:pt x="0" y="30347"/>
                    </a:lnTo>
                    <a:cubicBezTo>
                      <a:pt x="0" y="22298"/>
                      <a:pt x="3197" y="14580"/>
                      <a:pt x="8888" y="8888"/>
                    </a:cubicBezTo>
                    <a:cubicBezTo>
                      <a:pt x="14580" y="3197"/>
                      <a:pt x="22298" y="0"/>
                      <a:pt x="30347" y="0"/>
                    </a:cubicBezTo>
                    <a:close/>
                  </a:path>
                </a:pathLst>
              </a:custGeom>
              <a:solidFill>
                <a:srgbClr val="05264A">
                  <a:alpha val="66667"/>
                </a:srgbClr>
              </a:solidFill>
            </p:spPr>
          </p:sp>
          <p:sp>
            <p:nvSpPr>
              <p:cNvPr name="TextBox 8" id="8"/>
              <p:cNvSpPr txBox="true"/>
              <p:nvPr/>
            </p:nvSpPr>
            <p:spPr>
              <a:xfrm>
                <a:off x="0" y="-28575"/>
                <a:ext cx="3426720" cy="595257"/>
              </a:xfrm>
              <a:prstGeom prst="rect">
                <a:avLst/>
              </a:prstGeom>
            </p:spPr>
            <p:txBody>
              <a:bodyPr anchor="ctr" rtlCol="false" tIns="50800" lIns="50800" bIns="50800" rIns="50800"/>
              <a:lstStyle/>
              <a:p>
                <a:pPr algn="ctr">
                  <a:lnSpc>
                    <a:spcPts val="6480"/>
                  </a:lnSpc>
                </a:pPr>
              </a:p>
            </p:txBody>
          </p:sp>
        </p:grpSp>
        <p:sp>
          <p:nvSpPr>
            <p:cNvPr name="TextBox 9" id="9"/>
            <p:cNvSpPr txBox="true"/>
            <p:nvPr/>
          </p:nvSpPr>
          <p:spPr>
            <a:xfrm rot="0">
              <a:off x="706915" y="859738"/>
              <a:ext cx="16005175" cy="1120775"/>
            </a:xfrm>
            <a:prstGeom prst="rect">
              <a:avLst/>
            </a:prstGeom>
          </p:spPr>
          <p:txBody>
            <a:bodyPr anchor="t" rtlCol="false" tIns="0" lIns="0" bIns="0" rIns="0">
              <a:spAutoFit/>
            </a:bodyPr>
            <a:lstStyle/>
            <a:p>
              <a:pPr algn="ctr">
                <a:lnSpc>
                  <a:spcPts val="6480"/>
                </a:lnSpc>
                <a:spcBef>
                  <a:spcPct val="0"/>
                </a:spcBef>
              </a:pPr>
              <a:r>
                <a:rPr lang="en-US" b="true" sz="5400">
                  <a:solidFill>
                    <a:srgbClr val="FFFFFF"/>
                  </a:solidFill>
                  <a:latin typeface="Arimo Bold"/>
                  <a:ea typeface="Arimo Bold"/>
                  <a:cs typeface="Arimo Bold"/>
                  <a:sym typeface="Arimo Bold"/>
                </a:rPr>
                <a:t>Why is This Happening?</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0" y="0"/>
            <a:ext cx="17316372" cy="198275"/>
            <a:chOff x="0" y="0"/>
            <a:chExt cx="23088496" cy="264367"/>
          </a:xfrm>
        </p:grpSpPr>
        <p:sp>
          <p:nvSpPr>
            <p:cNvPr name="Freeform 5" id="5"/>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9" id="9"/>
          <p:cNvGrpSpPr/>
          <p:nvPr/>
        </p:nvGrpSpPr>
        <p:grpSpPr>
          <a:xfrm rot="0">
            <a:off x="12939030" y="9258300"/>
            <a:ext cx="4870334" cy="804286"/>
            <a:chOff x="0" y="0"/>
            <a:chExt cx="6493779" cy="1072381"/>
          </a:xfrm>
        </p:grpSpPr>
        <p:sp>
          <p:nvSpPr>
            <p:cNvPr name="Freeform 10" id="10"/>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11" id="11"/>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sp>
        <p:nvSpPr>
          <p:cNvPr name="Freeform 12" id="12"/>
          <p:cNvSpPr/>
          <p:nvPr/>
        </p:nvSpPr>
        <p:spPr>
          <a:xfrm flipH="false" flipV="false" rot="0">
            <a:off x="4868485" y="1906874"/>
            <a:ext cx="12447887" cy="2582937"/>
          </a:xfrm>
          <a:custGeom>
            <a:avLst/>
            <a:gdLst/>
            <a:ahLst/>
            <a:cxnLst/>
            <a:rect r="r" b="b" t="t" l="l"/>
            <a:pathLst>
              <a:path h="2582937" w="12447887">
                <a:moveTo>
                  <a:pt x="0" y="0"/>
                </a:moveTo>
                <a:lnTo>
                  <a:pt x="12447887" y="0"/>
                </a:lnTo>
                <a:lnTo>
                  <a:pt x="12447887" y="2582936"/>
                </a:lnTo>
                <a:lnTo>
                  <a:pt x="0" y="2582936"/>
                </a:lnTo>
                <a:lnTo>
                  <a:pt x="0" y="0"/>
                </a:lnTo>
                <a:close/>
              </a:path>
            </a:pathLst>
          </a:custGeom>
          <a:blipFill>
            <a:blip r:embed="rId6"/>
            <a:stretch>
              <a:fillRect l="0" t="0" r="0" b="0"/>
            </a:stretch>
          </a:blipFill>
        </p:spPr>
      </p:sp>
      <p:sp>
        <p:nvSpPr>
          <p:cNvPr name="Freeform 13" id="13"/>
          <p:cNvSpPr/>
          <p:nvPr/>
        </p:nvSpPr>
        <p:spPr>
          <a:xfrm flipH="false" flipV="false" rot="0">
            <a:off x="544220" y="4274128"/>
            <a:ext cx="11301259" cy="2924201"/>
          </a:xfrm>
          <a:custGeom>
            <a:avLst/>
            <a:gdLst/>
            <a:ahLst/>
            <a:cxnLst/>
            <a:rect r="r" b="b" t="t" l="l"/>
            <a:pathLst>
              <a:path h="2924201" w="11301259">
                <a:moveTo>
                  <a:pt x="0" y="0"/>
                </a:moveTo>
                <a:lnTo>
                  <a:pt x="11301259" y="0"/>
                </a:lnTo>
                <a:lnTo>
                  <a:pt x="11301259" y="2924201"/>
                </a:lnTo>
                <a:lnTo>
                  <a:pt x="0" y="2924201"/>
                </a:lnTo>
                <a:lnTo>
                  <a:pt x="0" y="0"/>
                </a:lnTo>
                <a:close/>
              </a:path>
            </a:pathLst>
          </a:custGeom>
          <a:blipFill>
            <a:blip r:embed="rId7"/>
            <a:stretch>
              <a:fillRect l="0" t="0" r="0" b="0"/>
            </a:stretch>
          </a:blipFill>
        </p:spPr>
      </p:sp>
      <p:sp>
        <p:nvSpPr>
          <p:cNvPr name="Freeform 14" id="14"/>
          <p:cNvSpPr/>
          <p:nvPr/>
        </p:nvSpPr>
        <p:spPr>
          <a:xfrm flipH="false" flipV="false" rot="0">
            <a:off x="7173774" y="6617208"/>
            <a:ext cx="11114226" cy="3669792"/>
          </a:xfrm>
          <a:custGeom>
            <a:avLst/>
            <a:gdLst/>
            <a:ahLst/>
            <a:cxnLst/>
            <a:rect r="r" b="b" t="t" l="l"/>
            <a:pathLst>
              <a:path h="3669792" w="11114226">
                <a:moveTo>
                  <a:pt x="0" y="0"/>
                </a:moveTo>
                <a:lnTo>
                  <a:pt x="11114226" y="0"/>
                </a:lnTo>
                <a:lnTo>
                  <a:pt x="11114226" y="3669792"/>
                </a:lnTo>
                <a:lnTo>
                  <a:pt x="0" y="3669792"/>
                </a:lnTo>
                <a:lnTo>
                  <a:pt x="0" y="0"/>
                </a:lnTo>
                <a:close/>
              </a:path>
            </a:pathLst>
          </a:custGeom>
          <a:blipFill>
            <a:blip r:embed="rId8"/>
            <a:stretch>
              <a:fillRect l="0" t="0" r="0" b="0"/>
            </a:stretch>
          </a:blipFill>
        </p:spPr>
      </p:sp>
      <p:sp>
        <p:nvSpPr>
          <p:cNvPr name="TextBox 15" id="15"/>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sp>
        <p:nvSpPr>
          <p:cNvPr name="TextBox 16" id="16"/>
          <p:cNvSpPr txBox="true"/>
          <p:nvPr/>
        </p:nvSpPr>
        <p:spPr>
          <a:xfrm rot="0">
            <a:off x="1028700" y="784748"/>
            <a:ext cx="16238524" cy="1336730"/>
          </a:xfrm>
          <a:prstGeom prst="rect">
            <a:avLst/>
          </a:prstGeom>
        </p:spPr>
        <p:txBody>
          <a:bodyPr anchor="t" rtlCol="false" tIns="0" lIns="0" bIns="0" rIns="0">
            <a:spAutoFit/>
          </a:bodyPr>
          <a:lstStyle/>
          <a:p>
            <a:pPr algn="l">
              <a:lnSpc>
                <a:spcPts val="4402"/>
              </a:lnSpc>
            </a:pPr>
            <a:r>
              <a:rPr lang="en-US" b="true" sz="5404" spc="45">
                <a:solidFill>
                  <a:srgbClr val="000000"/>
                </a:solidFill>
                <a:latin typeface="Arimo Bold"/>
                <a:ea typeface="Arimo Bold"/>
                <a:cs typeface="Arimo Bold"/>
                <a:sym typeface="Arimo Bold"/>
              </a:rPr>
              <a:t>Disinformation is Running Unchecked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0" y="0"/>
            <a:ext cx="17316372" cy="198275"/>
            <a:chOff x="0" y="0"/>
            <a:chExt cx="23088496" cy="264367"/>
          </a:xfrm>
        </p:grpSpPr>
        <p:sp>
          <p:nvSpPr>
            <p:cNvPr name="Freeform 5" id="5"/>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E31A38"/>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sp>
        <p:nvSpPr>
          <p:cNvPr name="Freeform 9" id="9"/>
          <p:cNvSpPr/>
          <p:nvPr/>
        </p:nvSpPr>
        <p:spPr>
          <a:xfrm flipH="false" flipV="false" rot="0">
            <a:off x="14736042" y="9143707"/>
            <a:ext cx="2596634" cy="680896"/>
          </a:xfrm>
          <a:custGeom>
            <a:avLst/>
            <a:gdLst/>
            <a:ahLst/>
            <a:cxnLst/>
            <a:rect r="r" b="b" t="t" l="l"/>
            <a:pathLst>
              <a:path h="680896" w="2596634">
                <a:moveTo>
                  <a:pt x="0" y="0"/>
                </a:moveTo>
                <a:lnTo>
                  <a:pt x="2596634" y="0"/>
                </a:lnTo>
                <a:lnTo>
                  <a:pt x="2596634" y="680895"/>
                </a:lnTo>
                <a:lnTo>
                  <a:pt x="0" y="680895"/>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TextBox 10" id="10"/>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sp>
        <p:nvSpPr>
          <p:cNvPr name="Freeform 11" id="11"/>
          <p:cNvSpPr/>
          <p:nvPr/>
        </p:nvSpPr>
        <p:spPr>
          <a:xfrm flipH="false" flipV="false" rot="0">
            <a:off x="-92262" y="-31910"/>
            <a:ext cx="18482054" cy="10326953"/>
          </a:xfrm>
          <a:custGeom>
            <a:avLst/>
            <a:gdLst/>
            <a:ahLst/>
            <a:cxnLst/>
            <a:rect r="r" b="b" t="t" l="l"/>
            <a:pathLst>
              <a:path h="10326953" w="18482054">
                <a:moveTo>
                  <a:pt x="0" y="0"/>
                </a:moveTo>
                <a:lnTo>
                  <a:pt x="18482054" y="0"/>
                </a:lnTo>
                <a:lnTo>
                  <a:pt x="18482054" y="10326953"/>
                </a:lnTo>
                <a:lnTo>
                  <a:pt x="0" y="10326953"/>
                </a:lnTo>
                <a:lnTo>
                  <a:pt x="0" y="0"/>
                </a:lnTo>
                <a:close/>
              </a:path>
            </a:pathLst>
          </a:custGeom>
          <a:blipFill>
            <a:blip r:embed="rId5"/>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0" y="0"/>
            <a:ext cx="17316372" cy="198275"/>
            <a:chOff x="0" y="0"/>
            <a:chExt cx="23088496" cy="264367"/>
          </a:xfrm>
        </p:grpSpPr>
        <p:sp>
          <p:nvSpPr>
            <p:cNvPr name="Freeform 5" id="5"/>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9" id="9"/>
          <p:cNvGrpSpPr/>
          <p:nvPr/>
        </p:nvGrpSpPr>
        <p:grpSpPr>
          <a:xfrm rot="0">
            <a:off x="12939030" y="9258300"/>
            <a:ext cx="4870334" cy="804286"/>
            <a:chOff x="0" y="0"/>
            <a:chExt cx="6493779" cy="1072381"/>
          </a:xfrm>
        </p:grpSpPr>
        <p:sp>
          <p:nvSpPr>
            <p:cNvPr name="Freeform 10" id="10"/>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11" id="11"/>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sp>
        <p:nvSpPr>
          <p:cNvPr name="Freeform 12" id="12"/>
          <p:cNvSpPr/>
          <p:nvPr/>
        </p:nvSpPr>
        <p:spPr>
          <a:xfrm flipH="false" flipV="false" rot="0">
            <a:off x="318140" y="469948"/>
            <a:ext cx="16941160" cy="8493686"/>
          </a:xfrm>
          <a:custGeom>
            <a:avLst/>
            <a:gdLst/>
            <a:ahLst/>
            <a:cxnLst/>
            <a:rect r="r" b="b" t="t" l="l"/>
            <a:pathLst>
              <a:path h="8493686" w="16941160">
                <a:moveTo>
                  <a:pt x="0" y="0"/>
                </a:moveTo>
                <a:lnTo>
                  <a:pt x="16941160" y="0"/>
                </a:lnTo>
                <a:lnTo>
                  <a:pt x="16941160" y="8493686"/>
                </a:lnTo>
                <a:lnTo>
                  <a:pt x="0" y="8493686"/>
                </a:lnTo>
                <a:lnTo>
                  <a:pt x="0" y="0"/>
                </a:lnTo>
                <a:close/>
              </a:path>
            </a:pathLst>
          </a:custGeom>
          <a:blipFill>
            <a:blip r:embed="rId6"/>
            <a:stretch>
              <a:fillRect l="0" t="0" r="0" b="0"/>
            </a:stretch>
          </a:blipFill>
        </p:spPr>
      </p:sp>
      <p:sp>
        <p:nvSpPr>
          <p:cNvPr name="TextBox 13" id="13"/>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0" y="0"/>
            <a:ext cx="17316372" cy="198275"/>
            <a:chOff x="0" y="0"/>
            <a:chExt cx="23088496" cy="264367"/>
          </a:xfrm>
        </p:grpSpPr>
        <p:sp>
          <p:nvSpPr>
            <p:cNvPr name="Freeform 5" id="5"/>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9" id="9"/>
          <p:cNvGrpSpPr/>
          <p:nvPr/>
        </p:nvGrpSpPr>
        <p:grpSpPr>
          <a:xfrm rot="0">
            <a:off x="12939030" y="9258300"/>
            <a:ext cx="4870334" cy="804286"/>
            <a:chOff x="0" y="0"/>
            <a:chExt cx="6493779" cy="1072381"/>
          </a:xfrm>
        </p:grpSpPr>
        <p:sp>
          <p:nvSpPr>
            <p:cNvPr name="Freeform 10" id="10"/>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11" id="11"/>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sp>
        <p:nvSpPr>
          <p:cNvPr name="Freeform 12" id="12"/>
          <p:cNvSpPr/>
          <p:nvPr/>
        </p:nvSpPr>
        <p:spPr>
          <a:xfrm flipH="false" flipV="false" rot="0">
            <a:off x="239318" y="264221"/>
            <a:ext cx="17809364" cy="10022779"/>
          </a:xfrm>
          <a:custGeom>
            <a:avLst/>
            <a:gdLst/>
            <a:ahLst/>
            <a:cxnLst/>
            <a:rect r="r" b="b" t="t" l="l"/>
            <a:pathLst>
              <a:path h="10022779" w="17809364">
                <a:moveTo>
                  <a:pt x="0" y="0"/>
                </a:moveTo>
                <a:lnTo>
                  <a:pt x="17809364" y="0"/>
                </a:lnTo>
                <a:lnTo>
                  <a:pt x="17809364" y="10022779"/>
                </a:lnTo>
                <a:lnTo>
                  <a:pt x="0" y="10022779"/>
                </a:lnTo>
                <a:lnTo>
                  <a:pt x="0" y="0"/>
                </a:lnTo>
                <a:close/>
              </a:path>
            </a:pathLst>
          </a:custGeom>
          <a:blipFill>
            <a:blip r:embed="rId6"/>
            <a:stretch>
              <a:fillRect l="0" t="0" r="0" b="0"/>
            </a:stretch>
          </a:blipFill>
        </p:spPr>
      </p:sp>
      <p:sp>
        <p:nvSpPr>
          <p:cNvPr name="Freeform 13" id="13"/>
          <p:cNvSpPr/>
          <p:nvPr/>
        </p:nvSpPr>
        <p:spPr>
          <a:xfrm flipH="false" flipV="false" rot="0">
            <a:off x="657622" y="9436727"/>
            <a:ext cx="5195122" cy="553524"/>
          </a:xfrm>
          <a:custGeom>
            <a:avLst/>
            <a:gdLst/>
            <a:ahLst/>
            <a:cxnLst/>
            <a:rect r="r" b="b" t="t" l="l"/>
            <a:pathLst>
              <a:path h="553524" w="5195122">
                <a:moveTo>
                  <a:pt x="0" y="0"/>
                </a:moveTo>
                <a:lnTo>
                  <a:pt x="5195122" y="0"/>
                </a:lnTo>
                <a:lnTo>
                  <a:pt x="5195122" y="553524"/>
                </a:lnTo>
                <a:lnTo>
                  <a:pt x="0" y="553524"/>
                </a:lnTo>
                <a:lnTo>
                  <a:pt x="0" y="0"/>
                </a:lnTo>
                <a:close/>
              </a:path>
            </a:pathLst>
          </a:custGeom>
          <a:blipFill>
            <a:blip r:embed="rId7"/>
            <a:stretch>
              <a:fillRect l="0" t="0" r="0" b="0"/>
            </a:stretch>
          </a:blipFill>
        </p:spPr>
      </p:sp>
      <p:sp>
        <p:nvSpPr>
          <p:cNvPr name="TextBox 14" id="14"/>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65" y="0"/>
            <a:ext cx="18297723" cy="8348336"/>
          </a:xfrm>
          <a:custGeom>
            <a:avLst/>
            <a:gdLst/>
            <a:ahLst/>
            <a:cxnLst/>
            <a:rect r="r" b="b" t="t" l="l"/>
            <a:pathLst>
              <a:path h="8348336" w="18297723">
                <a:moveTo>
                  <a:pt x="0" y="0"/>
                </a:moveTo>
                <a:lnTo>
                  <a:pt x="18297723" y="0"/>
                </a:lnTo>
                <a:lnTo>
                  <a:pt x="18297723" y="8348336"/>
                </a:lnTo>
                <a:lnTo>
                  <a:pt x="0" y="8348336"/>
                </a:lnTo>
                <a:lnTo>
                  <a:pt x="0" y="0"/>
                </a:lnTo>
                <a:close/>
              </a:path>
            </a:pathLst>
          </a:custGeom>
          <a:blipFill>
            <a:blip r:embed="rId3"/>
            <a:stretch>
              <a:fillRect l="0" t="-22876" r="0" b="-22876"/>
            </a:stretch>
          </a:blipFill>
        </p:spPr>
      </p:sp>
      <p:sp>
        <p:nvSpPr>
          <p:cNvPr name="Freeform 3" id="3"/>
          <p:cNvSpPr/>
          <p:nvPr/>
        </p:nvSpPr>
        <p:spPr>
          <a:xfrm flipH="false" flipV="false" rot="0">
            <a:off x="3106412" y="8729336"/>
            <a:ext cx="4454415" cy="1168046"/>
          </a:xfrm>
          <a:custGeom>
            <a:avLst/>
            <a:gdLst/>
            <a:ahLst/>
            <a:cxnLst/>
            <a:rect r="r" b="b" t="t" l="l"/>
            <a:pathLst>
              <a:path h="1168046" w="4454415">
                <a:moveTo>
                  <a:pt x="0" y="0"/>
                </a:moveTo>
                <a:lnTo>
                  <a:pt x="4454415" y="0"/>
                </a:lnTo>
                <a:lnTo>
                  <a:pt x="4454415" y="1168046"/>
                </a:lnTo>
                <a:lnTo>
                  <a:pt x="0" y="1168046"/>
                </a:lnTo>
                <a:lnTo>
                  <a:pt x="0" y="0"/>
                </a:lnTo>
                <a:close/>
              </a:path>
            </a:pathLst>
          </a:custGeom>
          <a:blipFill>
            <a:blip r:embed="rId4">
              <a:extLst>
                <a:ext uri="{96DAC541-7B7A-43D3-8B79-37D633B846F1}">
                  <asvg:svgBlip xmlns:asvg="http://schemas.microsoft.com/office/drawing/2016/SVG/main" r:embed="rId5"/>
                </a:ext>
              </a:extLst>
            </a:blip>
            <a:stretch>
              <a:fillRect l="0" t="0" r="0" b="-1043"/>
            </a:stretch>
          </a:blipFill>
        </p:spPr>
      </p:sp>
      <p:grpSp>
        <p:nvGrpSpPr>
          <p:cNvPr name="Group 4" id="4"/>
          <p:cNvGrpSpPr/>
          <p:nvPr/>
        </p:nvGrpSpPr>
        <p:grpSpPr>
          <a:xfrm rot="0">
            <a:off x="530779" y="1651822"/>
            <a:ext cx="15336584" cy="5692405"/>
            <a:chOff x="0" y="0"/>
            <a:chExt cx="4039265" cy="1499234"/>
          </a:xfrm>
        </p:grpSpPr>
        <p:sp>
          <p:nvSpPr>
            <p:cNvPr name="Freeform 5" id="5"/>
            <p:cNvSpPr/>
            <p:nvPr/>
          </p:nvSpPr>
          <p:spPr>
            <a:xfrm flipH="false" flipV="false" rot="0">
              <a:off x="0" y="0"/>
              <a:ext cx="4039265" cy="1499234"/>
            </a:xfrm>
            <a:custGeom>
              <a:avLst/>
              <a:gdLst/>
              <a:ahLst/>
              <a:cxnLst/>
              <a:rect r="r" b="b" t="t" l="l"/>
              <a:pathLst>
                <a:path h="1499234" w="4039265">
                  <a:moveTo>
                    <a:pt x="25745" y="0"/>
                  </a:moveTo>
                  <a:lnTo>
                    <a:pt x="4013520" y="0"/>
                  </a:lnTo>
                  <a:cubicBezTo>
                    <a:pt x="4027739" y="0"/>
                    <a:pt x="4039265" y="11526"/>
                    <a:pt x="4039265" y="25745"/>
                  </a:cubicBezTo>
                  <a:lnTo>
                    <a:pt x="4039265" y="1473489"/>
                  </a:lnTo>
                  <a:cubicBezTo>
                    <a:pt x="4039265" y="1480317"/>
                    <a:pt x="4036553" y="1486866"/>
                    <a:pt x="4031724" y="1491694"/>
                  </a:cubicBezTo>
                  <a:cubicBezTo>
                    <a:pt x="4026896" y="1496522"/>
                    <a:pt x="4020348" y="1499234"/>
                    <a:pt x="4013520" y="1499234"/>
                  </a:cubicBezTo>
                  <a:lnTo>
                    <a:pt x="25745" y="1499234"/>
                  </a:lnTo>
                  <a:cubicBezTo>
                    <a:pt x="18917" y="1499234"/>
                    <a:pt x="12369" y="1496522"/>
                    <a:pt x="7540" y="1491694"/>
                  </a:cubicBezTo>
                  <a:cubicBezTo>
                    <a:pt x="2712" y="1486866"/>
                    <a:pt x="0" y="1480317"/>
                    <a:pt x="0" y="1473489"/>
                  </a:cubicBezTo>
                  <a:lnTo>
                    <a:pt x="0" y="25745"/>
                  </a:lnTo>
                  <a:cubicBezTo>
                    <a:pt x="0" y="18917"/>
                    <a:pt x="2712" y="12369"/>
                    <a:pt x="7540" y="7540"/>
                  </a:cubicBezTo>
                  <a:cubicBezTo>
                    <a:pt x="12369" y="2712"/>
                    <a:pt x="18917" y="0"/>
                    <a:pt x="25745" y="0"/>
                  </a:cubicBezTo>
                  <a:close/>
                </a:path>
              </a:pathLst>
            </a:custGeom>
            <a:solidFill>
              <a:srgbClr val="05264A">
                <a:alpha val="66667"/>
              </a:srgbClr>
            </a:solidFill>
          </p:spPr>
        </p:sp>
        <p:sp>
          <p:nvSpPr>
            <p:cNvPr name="TextBox 6" id="6"/>
            <p:cNvSpPr txBox="true"/>
            <p:nvPr/>
          </p:nvSpPr>
          <p:spPr>
            <a:xfrm>
              <a:off x="0" y="-19050"/>
              <a:ext cx="4039265" cy="1518284"/>
            </a:xfrm>
            <a:prstGeom prst="rect">
              <a:avLst/>
            </a:prstGeom>
          </p:spPr>
          <p:txBody>
            <a:bodyPr anchor="ctr" rtlCol="false" tIns="50800" lIns="50800" bIns="50800" rIns="50800"/>
            <a:lstStyle/>
            <a:p>
              <a:pPr algn="ctr">
                <a:lnSpc>
                  <a:spcPts val="2011"/>
                </a:lnSpc>
              </a:pPr>
            </a:p>
          </p:txBody>
        </p:sp>
      </p:grpSp>
      <p:sp>
        <p:nvSpPr>
          <p:cNvPr name="Freeform 7" id="7"/>
          <p:cNvSpPr/>
          <p:nvPr/>
        </p:nvSpPr>
        <p:spPr>
          <a:xfrm flipH="false" flipV="false" rot="0">
            <a:off x="10828063" y="8729336"/>
            <a:ext cx="3394774" cy="1281891"/>
          </a:xfrm>
          <a:custGeom>
            <a:avLst/>
            <a:gdLst/>
            <a:ahLst/>
            <a:cxnLst/>
            <a:rect r="r" b="b" t="t" l="l"/>
            <a:pathLst>
              <a:path h="1281891" w="3394774">
                <a:moveTo>
                  <a:pt x="0" y="0"/>
                </a:moveTo>
                <a:lnTo>
                  <a:pt x="3394774" y="0"/>
                </a:lnTo>
                <a:lnTo>
                  <a:pt x="3394774" y="1281890"/>
                </a:lnTo>
                <a:lnTo>
                  <a:pt x="0" y="1281890"/>
                </a:lnTo>
                <a:lnTo>
                  <a:pt x="0" y="0"/>
                </a:lnTo>
                <a:close/>
              </a:path>
            </a:pathLst>
          </a:custGeom>
          <a:blipFill>
            <a:blip r:embed="rId6"/>
            <a:stretch>
              <a:fillRect l="0" t="0" r="0" b="0"/>
            </a:stretch>
          </a:blipFill>
        </p:spPr>
      </p:sp>
      <p:sp>
        <p:nvSpPr>
          <p:cNvPr name="TextBox 8" id="8"/>
          <p:cNvSpPr txBox="true"/>
          <p:nvPr/>
        </p:nvSpPr>
        <p:spPr>
          <a:xfrm rot="0">
            <a:off x="530779" y="2265710"/>
            <a:ext cx="14971804" cy="5155046"/>
          </a:xfrm>
          <a:prstGeom prst="rect">
            <a:avLst/>
          </a:prstGeom>
        </p:spPr>
        <p:txBody>
          <a:bodyPr anchor="t" rtlCol="false" tIns="0" lIns="0" bIns="0" rIns="0">
            <a:spAutoFit/>
          </a:bodyPr>
          <a:lstStyle/>
          <a:p>
            <a:pPr algn="l" marL="1438494" indent="-719247" lvl="1">
              <a:lnSpc>
                <a:spcPts val="7215"/>
              </a:lnSpc>
              <a:buFont typeface="Arial"/>
              <a:buChar char="•"/>
            </a:pPr>
            <a:r>
              <a:rPr lang="en-US" b="true" sz="6662" spc="59">
                <a:solidFill>
                  <a:srgbClr val="FFFFFF"/>
                </a:solidFill>
                <a:latin typeface="Lato Bold"/>
                <a:ea typeface="Lato Bold"/>
                <a:cs typeface="Lato Bold"/>
                <a:sym typeface="Lato Bold"/>
              </a:rPr>
              <a:t>Legislative &amp; Litigation Landscape</a:t>
            </a:r>
          </a:p>
          <a:p>
            <a:pPr algn="l">
              <a:lnSpc>
                <a:spcPts val="2325"/>
              </a:lnSpc>
            </a:pPr>
          </a:p>
          <a:p>
            <a:pPr algn="l" marL="1438494" indent="-719247" lvl="1">
              <a:lnSpc>
                <a:spcPts val="7215"/>
              </a:lnSpc>
              <a:buFont typeface="Arial"/>
              <a:buChar char="•"/>
            </a:pPr>
            <a:r>
              <a:rPr lang="en-US" b="true" sz="6662" spc="59">
                <a:solidFill>
                  <a:srgbClr val="FFFFFF"/>
                </a:solidFill>
                <a:latin typeface="Lato Bold"/>
                <a:ea typeface="Lato Bold"/>
                <a:cs typeface="Lato Bold"/>
                <a:sym typeface="Lato Bold"/>
              </a:rPr>
              <a:t>Why is This Happening?</a:t>
            </a:r>
          </a:p>
          <a:p>
            <a:pPr algn="l" marL="1438494" indent="-719247" lvl="1">
              <a:lnSpc>
                <a:spcPts val="7215"/>
              </a:lnSpc>
              <a:buFont typeface="Arial"/>
              <a:buChar char="•"/>
            </a:pPr>
            <a:r>
              <a:rPr lang="en-US" b="true" sz="6662" spc="59">
                <a:solidFill>
                  <a:srgbClr val="FFFFFF"/>
                </a:solidFill>
                <a:latin typeface="Lato Bold"/>
                <a:ea typeface="Lato Bold"/>
                <a:cs typeface="Lato Bold"/>
                <a:sym typeface="Lato Bold"/>
              </a:rPr>
              <a:t>The Impact</a:t>
            </a:r>
          </a:p>
          <a:p>
            <a:pPr algn="l" marL="1438494" indent="-719247" lvl="1">
              <a:lnSpc>
                <a:spcPts val="7215"/>
              </a:lnSpc>
              <a:buFont typeface="Arial"/>
              <a:buChar char="•"/>
            </a:pPr>
            <a:r>
              <a:rPr lang="en-US" b="true" sz="6662" spc="59">
                <a:solidFill>
                  <a:srgbClr val="FFFFFF"/>
                </a:solidFill>
                <a:latin typeface="Lato Bold"/>
                <a:ea typeface="Lato Bold"/>
                <a:cs typeface="Lato Bold"/>
                <a:sym typeface="Lato Bold"/>
              </a:rPr>
              <a:t>Federal Protections</a:t>
            </a:r>
          </a:p>
          <a:p>
            <a:pPr algn="l">
              <a:lnSpc>
                <a:spcPts val="2325"/>
              </a:lnSpc>
            </a:pPr>
          </a:p>
          <a:p>
            <a:pPr algn="l" marL="1438494" indent="-719247" lvl="1">
              <a:lnSpc>
                <a:spcPts val="7218"/>
              </a:lnSpc>
              <a:buFont typeface="Arial"/>
              <a:buChar char="•"/>
            </a:pPr>
            <a:r>
              <a:rPr lang="en-US" b="true" sz="6662" spc="61">
                <a:solidFill>
                  <a:srgbClr val="FFFFFF"/>
                </a:solidFill>
                <a:latin typeface="Lato Bold"/>
                <a:ea typeface="Lato Bold"/>
                <a:cs typeface="Lato Bold"/>
                <a:sym typeface="Lato Bold"/>
              </a:rPr>
              <a:t>What Can We Do?</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65" y="0"/>
            <a:ext cx="18297723" cy="8348336"/>
          </a:xfrm>
          <a:custGeom>
            <a:avLst/>
            <a:gdLst/>
            <a:ahLst/>
            <a:cxnLst/>
            <a:rect r="r" b="b" t="t" l="l"/>
            <a:pathLst>
              <a:path h="8348336" w="18297723">
                <a:moveTo>
                  <a:pt x="0" y="0"/>
                </a:moveTo>
                <a:lnTo>
                  <a:pt x="18297723" y="0"/>
                </a:lnTo>
                <a:lnTo>
                  <a:pt x="18297723" y="8348336"/>
                </a:lnTo>
                <a:lnTo>
                  <a:pt x="0" y="8348336"/>
                </a:lnTo>
                <a:lnTo>
                  <a:pt x="0" y="0"/>
                </a:lnTo>
                <a:close/>
              </a:path>
            </a:pathLst>
          </a:custGeom>
          <a:blipFill>
            <a:blip r:embed="rId3"/>
            <a:stretch>
              <a:fillRect l="0" t="-22876" r="0" b="-22876"/>
            </a:stretch>
          </a:blipFill>
        </p:spPr>
      </p:sp>
      <p:sp>
        <p:nvSpPr>
          <p:cNvPr name="Freeform 3" id="3"/>
          <p:cNvSpPr/>
          <p:nvPr/>
        </p:nvSpPr>
        <p:spPr>
          <a:xfrm flipH="false" flipV="false" rot="0">
            <a:off x="3106412" y="8729336"/>
            <a:ext cx="4454415" cy="1168046"/>
          </a:xfrm>
          <a:custGeom>
            <a:avLst/>
            <a:gdLst/>
            <a:ahLst/>
            <a:cxnLst/>
            <a:rect r="r" b="b" t="t" l="l"/>
            <a:pathLst>
              <a:path h="1168046" w="4454415">
                <a:moveTo>
                  <a:pt x="0" y="0"/>
                </a:moveTo>
                <a:lnTo>
                  <a:pt x="4454415" y="0"/>
                </a:lnTo>
                <a:lnTo>
                  <a:pt x="4454415" y="1168046"/>
                </a:lnTo>
                <a:lnTo>
                  <a:pt x="0" y="1168046"/>
                </a:lnTo>
                <a:lnTo>
                  <a:pt x="0" y="0"/>
                </a:lnTo>
                <a:close/>
              </a:path>
            </a:pathLst>
          </a:custGeom>
          <a:blipFill>
            <a:blip r:embed="rId4">
              <a:extLst>
                <a:ext uri="{96DAC541-7B7A-43D3-8B79-37D633B846F1}">
                  <asvg:svgBlip xmlns:asvg="http://schemas.microsoft.com/office/drawing/2016/SVG/main" r:embed="rId5"/>
                </a:ext>
              </a:extLst>
            </a:blip>
            <a:stretch>
              <a:fillRect l="0" t="0" r="0" b="-1043"/>
            </a:stretch>
          </a:blipFill>
        </p:spPr>
      </p:sp>
      <p:sp>
        <p:nvSpPr>
          <p:cNvPr name="Freeform 4" id="4"/>
          <p:cNvSpPr/>
          <p:nvPr/>
        </p:nvSpPr>
        <p:spPr>
          <a:xfrm flipH="false" flipV="false" rot="0">
            <a:off x="10828063" y="8729336"/>
            <a:ext cx="3394774" cy="1281891"/>
          </a:xfrm>
          <a:custGeom>
            <a:avLst/>
            <a:gdLst/>
            <a:ahLst/>
            <a:cxnLst/>
            <a:rect r="r" b="b" t="t" l="l"/>
            <a:pathLst>
              <a:path h="1281891" w="3394774">
                <a:moveTo>
                  <a:pt x="0" y="0"/>
                </a:moveTo>
                <a:lnTo>
                  <a:pt x="3394774" y="0"/>
                </a:lnTo>
                <a:lnTo>
                  <a:pt x="3394774" y="1281890"/>
                </a:lnTo>
                <a:lnTo>
                  <a:pt x="0" y="1281890"/>
                </a:lnTo>
                <a:lnTo>
                  <a:pt x="0" y="0"/>
                </a:lnTo>
                <a:close/>
              </a:path>
            </a:pathLst>
          </a:custGeom>
          <a:blipFill>
            <a:blip r:embed="rId6"/>
            <a:stretch>
              <a:fillRect l="0" t="0" r="0" b="0"/>
            </a:stretch>
          </a:blipFill>
        </p:spPr>
      </p:sp>
      <p:grpSp>
        <p:nvGrpSpPr>
          <p:cNvPr name="Group 5" id="5"/>
          <p:cNvGrpSpPr/>
          <p:nvPr/>
        </p:nvGrpSpPr>
        <p:grpSpPr>
          <a:xfrm rot="0">
            <a:off x="402535" y="3588229"/>
            <a:ext cx="13010827" cy="2151619"/>
            <a:chOff x="0" y="0"/>
            <a:chExt cx="17347770" cy="2868825"/>
          </a:xfrm>
        </p:grpSpPr>
        <p:grpSp>
          <p:nvGrpSpPr>
            <p:cNvPr name="Group 6" id="6"/>
            <p:cNvGrpSpPr/>
            <p:nvPr/>
          </p:nvGrpSpPr>
          <p:grpSpPr>
            <a:xfrm rot="0">
              <a:off x="0" y="0"/>
              <a:ext cx="17347770" cy="2868825"/>
              <a:chOff x="0" y="0"/>
              <a:chExt cx="3426720" cy="566682"/>
            </a:xfrm>
          </p:grpSpPr>
          <p:sp>
            <p:nvSpPr>
              <p:cNvPr name="Freeform 7" id="7"/>
              <p:cNvSpPr/>
              <p:nvPr/>
            </p:nvSpPr>
            <p:spPr>
              <a:xfrm flipH="false" flipV="false" rot="0">
                <a:off x="0" y="0"/>
                <a:ext cx="3426720" cy="566682"/>
              </a:xfrm>
              <a:custGeom>
                <a:avLst/>
                <a:gdLst/>
                <a:ahLst/>
                <a:cxnLst/>
                <a:rect r="r" b="b" t="t" l="l"/>
                <a:pathLst>
                  <a:path h="566682" w="3426720">
                    <a:moveTo>
                      <a:pt x="30347" y="0"/>
                    </a:moveTo>
                    <a:lnTo>
                      <a:pt x="3396373" y="0"/>
                    </a:lnTo>
                    <a:cubicBezTo>
                      <a:pt x="3404422" y="0"/>
                      <a:pt x="3412141" y="3197"/>
                      <a:pt x="3417832" y="8888"/>
                    </a:cubicBezTo>
                    <a:cubicBezTo>
                      <a:pt x="3423523" y="14580"/>
                      <a:pt x="3426720" y="22298"/>
                      <a:pt x="3426720" y="30347"/>
                    </a:cubicBezTo>
                    <a:lnTo>
                      <a:pt x="3426720" y="536335"/>
                    </a:lnTo>
                    <a:cubicBezTo>
                      <a:pt x="3426720" y="544383"/>
                      <a:pt x="3423523" y="552102"/>
                      <a:pt x="3417832" y="557793"/>
                    </a:cubicBezTo>
                    <a:cubicBezTo>
                      <a:pt x="3412141" y="563484"/>
                      <a:pt x="3404422" y="566682"/>
                      <a:pt x="3396373" y="566682"/>
                    </a:cubicBezTo>
                    <a:lnTo>
                      <a:pt x="30347" y="566682"/>
                    </a:lnTo>
                    <a:cubicBezTo>
                      <a:pt x="22298" y="566682"/>
                      <a:pt x="14580" y="563484"/>
                      <a:pt x="8888" y="557793"/>
                    </a:cubicBezTo>
                    <a:cubicBezTo>
                      <a:pt x="3197" y="552102"/>
                      <a:pt x="0" y="544383"/>
                      <a:pt x="0" y="536335"/>
                    </a:cubicBezTo>
                    <a:lnTo>
                      <a:pt x="0" y="30347"/>
                    </a:lnTo>
                    <a:cubicBezTo>
                      <a:pt x="0" y="22298"/>
                      <a:pt x="3197" y="14580"/>
                      <a:pt x="8888" y="8888"/>
                    </a:cubicBezTo>
                    <a:cubicBezTo>
                      <a:pt x="14580" y="3197"/>
                      <a:pt x="22298" y="0"/>
                      <a:pt x="30347" y="0"/>
                    </a:cubicBezTo>
                    <a:close/>
                  </a:path>
                </a:pathLst>
              </a:custGeom>
              <a:solidFill>
                <a:srgbClr val="05264A">
                  <a:alpha val="66667"/>
                </a:srgbClr>
              </a:solidFill>
            </p:spPr>
          </p:sp>
          <p:sp>
            <p:nvSpPr>
              <p:cNvPr name="TextBox 8" id="8"/>
              <p:cNvSpPr txBox="true"/>
              <p:nvPr/>
            </p:nvSpPr>
            <p:spPr>
              <a:xfrm>
                <a:off x="0" y="-28575"/>
                <a:ext cx="3426720" cy="595257"/>
              </a:xfrm>
              <a:prstGeom prst="rect">
                <a:avLst/>
              </a:prstGeom>
            </p:spPr>
            <p:txBody>
              <a:bodyPr anchor="ctr" rtlCol="false" tIns="50800" lIns="50800" bIns="50800" rIns="50800"/>
              <a:lstStyle/>
              <a:p>
                <a:pPr algn="ctr">
                  <a:lnSpc>
                    <a:spcPts val="6480"/>
                  </a:lnSpc>
                </a:pPr>
              </a:p>
            </p:txBody>
          </p:sp>
        </p:grpSp>
        <p:sp>
          <p:nvSpPr>
            <p:cNvPr name="TextBox 9" id="9"/>
            <p:cNvSpPr txBox="true"/>
            <p:nvPr/>
          </p:nvSpPr>
          <p:spPr>
            <a:xfrm rot="0">
              <a:off x="706915" y="859738"/>
              <a:ext cx="16005175" cy="1120775"/>
            </a:xfrm>
            <a:prstGeom prst="rect">
              <a:avLst/>
            </a:prstGeom>
          </p:spPr>
          <p:txBody>
            <a:bodyPr anchor="t" rtlCol="false" tIns="0" lIns="0" bIns="0" rIns="0">
              <a:spAutoFit/>
            </a:bodyPr>
            <a:lstStyle/>
            <a:p>
              <a:pPr algn="ctr">
                <a:lnSpc>
                  <a:spcPts val="6480"/>
                </a:lnSpc>
                <a:spcBef>
                  <a:spcPct val="0"/>
                </a:spcBef>
              </a:pPr>
              <a:r>
                <a:rPr lang="en-US" b="true" sz="5400">
                  <a:solidFill>
                    <a:srgbClr val="FFFFFF"/>
                  </a:solidFill>
                  <a:latin typeface="Arimo Bold"/>
                  <a:ea typeface="Arimo Bold"/>
                  <a:cs typeface="Arimo Bold"/>
                  <a:sym typeface="Arimo Bold"/>
                </a:rPr>
                <a:t>The Impact</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7316372" cy="198275"/>
            <a:chOff x="0" y="0"/>
            <a:chExt cx="23088496" cy="264367"/>
          </a:xfrm>
        </p:grpSpPr>
        <p:sp>
          <p:nvSpPr>
            <p:cNvPr name="Freeform 3" id="3"/>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sp>
        <p:nvSpPr>
          <p:cNvPr name="Freeform 4" id="4"/>
          <p:cNvSpPr/>
          <p:nvPr/>
        </p:nvSpPr>
        <p:spPr>
          <a:xfrm flipH="false" flipV="false" rot="0">
            <a:off x="436540" y="291054"/>
            <a:ext cx="17342104" cy="9995946"/>
          </a:xfrm>
          <a:custGeom>
            <a:avLst/>
            <a:gdLst/>
            <a:ahLst/>
            <a:cxnLst/>
            <a:rect r="r" b="b" t="t" l="l"/>
            <a:pathLst>
              <a:path h="9995946" w="17342104">
                <a:moveTo>
                  <a:pt x="0" y="0"/>
                </a:moveTo>
                <a:lnTo>
                  <a:pt x="17342105" y="0"/>
                </a:lnTo>
                <a:lnTo>
                  <a:pt x="17342105" y="9995946"/>
                </a:lnTo>
                <a:lnTo>
                  <a:pt x="0" y="9995946"/>
                </a:lnTo>
                <a:lnTo>
                  <a:pt x="0" y="0"/>
                </a:lnTo>
                <a:close/>
              </a:path>
            </a:pathLst>
          </a:custGeom>
          <a:blipFill>
            <a:blip r:embed="rId3"/>
            <a:stretch>
              <a:fillRect l="0" t="0" r="0" b="0"/>
            </a:stretch>
          </a:blipFill>
        </p:spPr>
      </p:sp>
      <p:grpSp>
        <p:nvGrpSpPr>
          <p:cNvPr name="Group 5" id="5"/>
          <p:cNvGrpSpPr/>
          <p:nvPr/>
        </p:nvGrpSpPr>
        <p:grpSpPr>
          <a:xfrm rot="0">
            <a:off x="0" y="9981"/>
            <a:ext cx="18288000" cy="1327706"/>
            <a:chOff x="0" y="0"/>
            <a:chExt cx="4816593" cy="349684"/>
          </a:xfrm>
        </p:grpSpPr>
        <p:sp>
          <p:nvSpPr>
            <p:cNvPr name="Freeform 6" id="6"/>
            <p:cNvSpPr/>
            <p:nvPr/>
          </p:nvSpPr>
          <p:spPr>
            <a:xfrm flipH="false" flipV="false" rot="0">
              <a:off x="0" y="0"/>
              <a:ext cx="4816592" cy="349684"/>
            </a:xfrm>
            <a:custGeom>
              <a:avLst/>
              <a:gdLst/>
              <a:ahLst/>
              <a:cxnLst/>
              <a:rect r="r" b="b" t="t" l="l"/>
              <a:pathLst>
                <a:path h="349684" w="4816592">
                  <a:moveTo>
                    <a:pt x="0" y="0"/>
                  </a:moveTo>
                  <a:lnTo>
                    <a:pt x="4816592" y="0"/>
                  </a:lnTo>
                  <a:lnTo>
                    <a:pt x="4816592" y="349684"/>
                  </a:lnTo>
                  <a:lnTo>
                    <a:pt x="0" y="349684"/>
                  </a:lnTo>
                  <a:close/>
                </a:path>
              </a:pathLst>
            </a:custGeom>
            <a:solidFill>
              <a:srgbClr val="0D3562"/>
            </a:solidFill>
          </p:spPr>
        </p:sp>
        <p:sp>
          <p:nvSpPr>
            <p:cNvPr name="TextBox 7" id="7"/>
            <p:cNvSpPr txBox="true"/>
            <p:nvPr/>
          </p:nvSpPr>
          <p:spPr>
            <a:xfrm>
              <a:off x="0" y="-47625"/>
              <a:ext cx="4816593" cy="397309"/>
            </a:xfrm>
            <a:prstGeom prst="rect">
              <a:avLst/>
            </a:prstGeom>
          </p:spPr>
          <p:txBody>
            <a:bodyPr anchor="ctr" rtlCol="false" tIns="50800" lIns="50800" bIns="50800" rIns="50800"/>
            <a:lstStyle/>
            <a:p>
              <a:pPr algn="ctr">
                <a:lnSpc>
                  <a:spcPts val="2496"/>
                </a:lnSpc>
              </a:pPr>
            </a:p>
          </p:txBody>
        </p:sp>
      </p:grpSp>
      <p:sp>
        <p:nvSpPr>
          <p:cNvPr name="TextBox 8" id="8"/>
          <p:cNvSpPr txBox="true"/>
          <p:nvPr/>
        </p:nvSpPr>
        <p:spPr>
          <a:xfrm rot="0">
            <a:off x="1509791" y="239778"/>
            <a:ext cx="15195604" cy="914400"/>
          </a:xfrm>
          <a:prstGeom prst="rect">
            <a:avLst/>
          </a:prstGeom>
        </p:spPr>
        <p:txBody>
          <a:bodyPr anchor="t" rtlCol="false" tIns="0" lIns="0" bIns="0" rIns="0">
            <a:spAutoFit/>
          </a:bodyPr>
          <a:lstStyle/>
          <a:p>
            <a:pPr algn="ctr">
              <a:lnSpc>
                <a:spcPts val="7200"/>
              </a:lnSpc>
            </a:pPr>
            <a:r>
              <a:rPr lang="en-US" b="true" sz="6000">
                <a:solidFill>
                  <a:srgbClr val="FFFFFF"/>
                </a:solidFill>
                <a:latin typeface="Montserrat Ultra-Bold"/>
                <a:ea typeface="Montserrat Ultra-Bold"/>
                <a:cs typeface="Montserrat Ultra-Bold"/>
                <a:sym typeface="Montserrat Ultra-Bold"/>
              </a:rPr>
              <a:t>Number of Trans Youth in the US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7316372" cy="198275"/>
            <a:chOff x="0" y="0"/>
            <a:chExt cx="23088496" cy="264367"/>
          </a:xfrm>
        </p:grpSpPr>
        <p:sp>
          <p:nvSpPr>
            <p:cNvPr name="Freeform 3" id="3"/>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sp>
        <p:nvSpPr>
          <p:cNvPr name="Freeform 4" id="4"/>
          <p:cNvSpPr/>
          <p:nvPr/>
        </p:nvSpPr>
        <p:spPr>
          <a:xfrm flipH="false" flipV="false" rot="0">
            <a:off x="436540" y="291054"/>
            <a:ext cx="17342104" cy="9995946"/>
          </a:xfrm>
          <a:custGeom>
            <a:avLst/>
            <a:gdLst/>
            <a:ahLst/>
            <a:cxnLst/>
            <a:rect r="r" b="b" t="t" l="l"/>
            <a:pathLst>
              <a:path h="9995946" w="17342104">
                <a:moveTo>
                  <a:pt x="0" y="0"/>
                </a:moveTo>
                <a:lnTo>
                  <a:pt x="17342105" y="0"/>
                </a:lnTo>
                <a:lnTo>
                  <a:pt x="17342105" y="9995946"/>
                </a:lnTo>
                <a:lnTo>
                  <a:pt x="0" y="9995946"/>
                </a:lnTo>
                <a:lnTo>
                  <a:pt x="0" y="0"/>
                </a:lnTo>
                <a:close/>
              </a:path>
            </a:pathLst>
          </a:custGeom>
          <a:blipFill>
            <a:blip r:embed="rId3"/>
            <a:stretch>
              <a:fillRect l="0" t="0" r="0" b="0"/>
            </a:stretch>
          </a:blipFill>
        </p:spPr>
      </p:sp>
      <p:grpSp>
        <p:nvGrpSpPr>
          <p:cNvPr name="Group 5" id="5"/>
          <p:cNvGrpSpPr/>
          <p:nvPr/>
        </p:nvGrpSpPr>
        <p:grpSpPr>
          <a:xfrm rot="0">
            <a:off x="0" y="9981"/>
            <a:ext cx="18288000" cy="1327706"/>
            <a:chOff x="0" y="0"/>
            <a:chExt cx="4816593" cy="349684"/>
          </a:xfrm>
        </p:grpSpPr>
        <p:sp>
          <p:nvSpPr>
            <p:cNvPr name="Freeform 6" id="6"/>
            <p:cNvSpPr/>
            <p:nvPr/>
          </p:nvSpPr>
          <p:spPr>
            <a:xfrm flipH="false" flipV="false" rot="0">
              <a:off x="0" y="0"/>
              <a:ext cx="4816592" cy="349684"/>
            </a:xfrm>
            <a:custGeom>
              <a:avLst/>
              <a:gdLst/>
              <a:ahLst/>
              <a:cxnLst/>
              <a:rect r="r" b="b" t="t" l="l"/>
              <a:pathLst>
                <a:path h="349684" w="4816592">
                  <a:moveTo>
                    <a:pt x="0" y="0"/>
                  </a:moveTo>
                  <a:lnTo>
                    <a:pt x="4816592" y="0"/>
                  </a:lnTo>
                  <a:lnTo>
                    <a:pt x="4816592" y="349684"/>
                  </a:lnTo>
                  <a:lnTo>
                    <a:pt x="0" y="349684"/>
                  </a:lnTo>
                  <a:close/>
                </a:path>
              </a:pathLst>
            </a:custGeom>
            <a:solidFill>
              <a:srgbClr val="0D3562"/>
            </a:solidFill>
          </p:spPr>
        </p:sp>
        <p:sp>
          <p:nvSpPr>
            <p:cNvPr name="TextBox 7" id="7"/>
            <p:cNvSpPr txBox="true"/>
            <p:nvPr/>
          </p:nvSpPr>
          <p:spPr>
            <a:xfrm>
              <a:off x="0" y="-47625"/>
              <a:ext cx="4816593" cy="397309"/>
            </a:xfrm>
            <a:prstGeom prst="rect">
              <a:avLst/>
            </a:prstGeom>
          </p:spPr>
          <p:txBody>
            <a:bodyPr anchor="ctr" rtlCol="false" tIns="50800" lIns="50800" bIns="50800" rIns="50800"/>
            <a:lstStyle/>
            <a:p>
              <a:pPr algn="ctr">
                <a:lnSpc>
                  <a:spcPts val="2496"/>
                </a:lnSpc>
              </a:pPr>
            </a:p>
          </p:txBody>
        </p:sp>
      </p:grpSp>
      <p:sp>
        <p:nvSpPr>
          <p:cNvPr name="TextBox 8" id="8"/>
          <p:cNvSpPr txBox="true"/>
          <p:nvPr/>
        </p:nvSpPr>
        <p:spPr>
          <a:xfrm rot="0">
            <a:off x="1509791" y="239778"/>
            <a:ext cx="15195604" cy="914400"/>
          </a:xfrm>
          <a:prstGeom prst="rect">
            <a:avLst/>
          </a:prstGeom>
        </p:spPr>
        <p:txBody>
          <a:bodyPr anchor="t" rtlCol="false" tIns="0" lIns="0" bIns="0" rIns="0">
            <a:spAutoFit/>
          </a:bodyPr>
          <a:lstStyle/>
          <a:p>
            <a:pPr algn="ctr">
              <a:lnSpc>
                <a:spcPts val="7200"/>
              </a:lnSpc>
            </a:pPr>
            <a:r>
              <a:rPr lang="en-US" b="true" sz="6000">
                <a:solidFill>
                  <a:srgbClr val="FFFFFF"/>
                </a:solidFill>
                <a:latin typeface="Montserrat Ultra-Bold"/>
                <a:ea typeface="Montserrat Ultra-Bold"/>
                <a:cs typeface="Montserrat Ultra-Bold"/>
                <a:sym typeface="Montserrat Ultra-Bold"/>
              </a:rPr>
              <a:t>Number of Trans Youth in the US</a:t>
            </a:r>
          </a:p>
        </p:txBody>
      </p:sp>
      <p:grpSp>
        <p:nvGrpSpPr>
          <p:cNvPr name="Group 9" id="9"/>
          <p:cNvGrpSpPr/>
          <p:nvPr/>
        </p:nvGrpSpPr>
        <p:grpSpPr>
          <a:xfrm rot="0">
            <a:off x="2602179" y="2479075"/>
            <a:ext cx="13524337" cy="6642859"/>
            <a:chOff x="0" y="0"/>
            <a:chExt cx="18032450" cy="8857145"/>
          </a:xfrm>
        </p:grpSpPr>
        <p:grpSp>
          <p:nvGrpSpPr>
            <p:cNvPr name="Group 10" id="10"/>
            <p:cNvGrpSpPr/>
            <p:nvPr/>
          </p:nvGrpSpPr>
          <p:grpSpPr>
            <a:xfrm rot="0">
              <a:off x="0" y="0"/>
              <a:ext cx="18032450" cy="8857145"/>
              <a:chOff x="0" y="0"/>
              <a:chExt cx="3426720" cy="1683130"/>
            </a:xfrm>
          </p:grpSpPr>
          <p:sp>
            <p:nvSpPr>
              <p:cNvPr name="Freeform 11" id="11"/>
              <p:cNvSpPr/>
              <p:nvPr/>
            </p:nvSpPr>
            <p:spPr>
              <a:xfrm flipH="false" flipV="false" rot="0">
                <a:off x="0" y="0"/>
                <a:ext cx="3426720" cy="1683130"/>
              </a:xfrm>
              <a:custGeom>
                <a:avLst/>
                <a:gdLst/>
                <a:ahLst/>
                <a:cxnLst/>
                <a:rect r="r" b="b" t="t" l="l"/>
                <a:pathLst>
                  <a:path h="1683130" w="3426720">
                    <a:moveTo>
                      <a:pt x="30347" y="0"/>
                    </a:moveTo>
                    <a:lnTo>
                      <a:pt x="3396373" y="0"/>
                    </a:lnTo>
                    <a:cubicBezTo>
                      <a:pt x="3404422" y="0"/>
                      <a:pt x="3412141" y="3197"/>
                      <a:pt x="3417832" y="8888"/>
                    </a:cubicBezTo>
                    <a:cubicBezTo>
                      <a:pt x="3423523" y="14580"/>
                      <a:pt x="3426720" y="22298"/>
                      <a:pt x="3426720" y="30347"/>
                    </a:cubicBezTo>
                    <a:lnTo>
                      <a:pt x="3426720" y="1652783"/>
                    </a:lnTo>
                    <a:cubicBezTo>
                      <a:pt x="3426720" y="1660831"/>
                      <a:pt x="3423523" y="1668550"/>
                      <a:pt x="3417832" y="1674241"/>
                    </a:cubicBezTo>
                    <a:cubicBezTo>
                      <a:pt x="3412141" y="1679933"/>
                      <a:pt x="3404422" y="1683130"/>
                      <a:pt x="3396373" y="1683130"/>
                    </a:cubicBezTo>
                    <a:lnTo>
                      <a:pt x="30347" y="1683130"/>
                    </a:lnTo>
                    <a:cubicBezTo>
                      <a:pt x="22298" y="1683130"/>
                      <a:pt x="14580" y="1679933"/>
                      <a:pt x="8888" y="1674241"/>
                    </a:cubicBezTo>
                    <a:cubicBezTo>
                      <a:pt x="3197" y="1668550"/>
                      <a:pt x="0" y="1660831"/>
                      <a:pt x="0" y="1652783"/>
                    </a:cubicBezTo>
                    <a:lnTo>
                      <a:pt x="0" y="30347"/>
                    </a:lnTo>
                    <a:cubicBezTo>
                      <a:pt x="0" y="22298"/>
                      <a:pt x="3197" y="14580"/>
                      <a:pt x="8888" y="8888"/>
                    </a:cubicBezTo>
                    <a:cubicBezTo>
                      <a:pt x="14580" y="3197"/>
                      <a:pt x="22298" y="0"/>
                      <a:pt x="30347" y="0"/>
                    </a:cubicBezTo>
                    <a:close/>
                  </a:path>
                </a:pathLst>
              </a:custGeom>
              <a:solidFill>
                <a:srgbClr val="05264A">
                  <a:alpha val="66667"/>
                </a:srgbClr>
              </a:solidFill>
            </p:spPr>
          </p:sp>
          <p:sp>
            <p:nvSpPr>
              <p:cNvPr name="TextBox 12" id="12"/>
              <p:cNvSpPr txBox="true"/>
              <p:nvPr/>
            </p:nvSpPr>
            <p:spPr>
              <a:xfrm>
                <a:off x="0" y="-28575"/>
                <a:ext cx="3426720" cy="1711705"/>
              </a:xfrm>
              <a:prstGeom prst="rect">
                <a:avLst/>
              </a:prstGeom>
            </p:spPr>
            <p:txBody>
              <a:bodyPr anchor="ctr" rtlCol="false" tIns="50800" lIns="50800" bIns="50800" rIns="50800"/>
              <a:lstStyle/>
              <a:p>
                <a:pPr algn="ctr">
                  <a:lnSpc>
                    <a:spcPts val="6479"/>
                  </a:lnSpc>
                </a:pPr>
              </a:p>
            </p:txBody>
          </p:sp>
        </p:grpSp>
        <p:sp>
          <p:nvSpPr>
            <p:cNvPr name="TextBox 13" id="13"/>
            <p:cNvSpPr txBox="true"/>
            <p:nvPr/>
          </p:nvSpPr>
          <p:spPr>
            <a:xfrm rot="0">
              <a:off x="734815" y="875747"/>
              <a:ext cx="16636865" cy="7058025"/>
            </a:xfrm>
            <a:prstGeom prst="rect">
              <a:avLst/>
            </a:prstGeom>
          </p:spPr>
          <p:txBody>
            <a:bodyPr anchor="t" rtlCol="false" tIns="0" lIns="0" bIns="0" rIns="0">
              <a:spAutoFit/>
            </a:bodyPr>
            <a:lstStyle/>
            <a:p>
              <a:pPr algn="ctr">
                <a:lnSpc>
                  <a:spcPts val="11101"/>
                </a:lnSpc>
              </a:pPr>
              <a:r>
                <a:rPr lang="en-US" sz="9250" b="true">
                  <a:solidFill>
                    <a:srgbClr val="FFFFFF"/>
                  </a:solidFill>
                  <a:latin typeface="Arimo Bold"/>
                  <a:ea typeface="Arimo Bold"/>
                  <a:cs typeface="Arimo Bold"/>
                  <a:sym typeface="Arimo Bold"/>
                </a:rPr>
                <a:t>146,300</a:t>
              </a:r>
            </a:p>
            <a:p>
              <a:pPr algn="ctr">
                <a:lnSpc>
                  <a:spcPts val="3600"/>
                </a:lnSpc>
              </a:pPr>
            </a:p>
            <a:p>
              <a:pPr algn="ctr">
                <a:lnSpc>
                  <a:spcPts val="6735"/>
                </a:lnSpc>
              </a:pPr>
              <a:r>
                <a:rPr lang="en-US" sz="5613" b="true">
                  <a:solidFill>
                    <a:srgbClr val="FFFFFF"/>
                  </a:solidFill>
                  <a:latin typeface="Arimo Bold"/>
                  <a:ea typeface="Arimo Bold"/>
                  <a:cs typeface="Arimo Bold"/>
                  <a:sym typeface="Arimo Bold"/>
                </a:rPr>
                <a:t>Transgender youth have lost or at risk of losing access to medically necessary care</a:t>
              </a:r>
            </a:p>
            <a:p>
              <a:pPr algn="ctr">
                <a:lnSpc>
                  <a:spcPts val="6735"/>
                </a:lnSpc>
                <a:spcBef>
                  <a:spcPct val="0"/>
                </a:spcBef>
              </a:pP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7316372" cy="198275"/>
            <a:chOff x="0" y="0"/>
            <a:chExt cx="23088496" cy="264367"/>
          </a:xfrm>
        </p:grpSpPr>
        <p:sp>
          <p:nvSpPr>
            <p:cNvPr name="Freeform 3" id="3"/>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grpSp>
        <p:nvGrpSpPr>
          <p:cNvPr name="Group 4" id="4"/>
          <p:cNvGrpSpPr/>
          <p:nvPr/>
        </p:nvGrpSpPr>
        <p:grpSpPr>
          <a:xfrm rot="0">
            <a:off x="12939030" y="9258300"/>
            <a:ext cx="4870334" cy="804286"/>
            <a:chOff x="0" y="0"/>
            <a:chExt cx="6493779" cy="1072381"/>
          </a:xfrm>
        </p:grpSpPr>
        <p:sp>
          <p:nvSpPr>
            <p:cNvPr name="Freeform 5" id="5"/>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6" id="6"/>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grpSp>
        <p:nvGrpSpPr>
          <p:cNvPr name="Group 7" id="7"/>
          <p:cNvGrpSpPr/>
          <p:nvPr/>
        </p:nvGrpSpPr>
        <p:grpSpPr>
          <a:xfrm rot="0">
            <a:off x="9739710" y="4874127"/>
            <a:ext cx="7519590" cy="4006059"/>
            <a:chOff x="0" y="0"/>
            <a:chExt cx="10026121" cy="5341412"/>
          </a:xfrm>
        </p:grpSpPr>
        <p:grpSp>
          <p:nvGrpSpPr>
            <p:cNvPr name="Group 8" id="8"/>
            <p:cNvGrpSpPr/>
            <p:nvPr/>
          </p:nvGrpSpPr>
          <p:grpSpPr>
            <a:xfrm rot="0">
              <a:off x="0" y="0"/>
              <a:ext cx="10026121" cy="5341412"/>
              <a:chOff x="0" y="0"/>
              <a:chExt cx="2731843" cy="1455388"/>
            </a:xfrm>
          </p:grpSpPr>
          <p:sp>
            <p:nvSpPr>
              <p:cNvPr name="Freeform 9" id="9"/>
              <p:cNvSpPr/>
              <p:nvPr/>
            </p:nvSpPr>
            <p:spPr>
              <a:xfrm flipH="false" flipV="false" rot="0">
                <a:off x="0" y="0"/>
                <a:ext cx="2731843" cy="1455388"/>
              </a:xfrm>
              <a:custGeom>
                <a:avLst/>
                <a:gdLst/>
                <a:ahLst/>
                <a:cxnLst/>
                <a:rect r="r" b="b" t="t" l="l"/>
                <a:pathLst>
                  <a:path h="1455388" w="2731843">
                    <a:moveTo>
                      <a:pt x="38066" y="0"/>
                    </a:moveTo>
                    <a:lnTo>
                      <a:pt x="2693777" y="0"/>
                    </a:lnTo>
                    <a:cubicBezTo>
                      <a:pt x="2714800" y="0"/>
                      <a:pt x="2731843" y="17043"/>
                      <a:pt x="2731843" y="38066"/>
                    </a:cubicBezTo>
                    <a:lnTo>
                      <a:pt x="2731843" y="1417322"/>
                    </a:lnTo>
                    <a:cubicBezTo>
                      <a:pt x="2731843" y="1438346"/>
                      <a:pt x="2714800" y="1455388"/>
                      <a:pt x="2693777" y="1455388"/>
                    </a:cubicBezTo>
                    <a:lnTo>
                      <a:pt x="38066" y="1455388"/>
                    </a:lnTo>
                    <a:cubicBezTo>
                      <a:pt x="17043" y="1455388"/>
                      <a:pt x="0" y="1438346"/>
                      <a:pt x="0" y="1417322"/>
                    </a:cubicBezTo>
                    <a:lnTo>
                      <a:pt x="0" y="38066"/>
                    </a:lnTo>
                    <a:cubicBezTo>
                      <a:pt x="0" y="17043"/>
                      <a:pt x="17043" y="0"/>
                      <a:pt x="38066" y="0"/>
                    </a:cubicBezTo>
                    <a:close/>
                  </a:path>
                </a:pathLst>
              </a:custGeom>
              <a:solidFill>
                <a:srgbClr val="05264A">
                  <a:alpha val="66667"/>
                </a:srgbClr>
              </a:solidFill>
            </p:spPr>
          </p:sp>
          <p:sp>
            <p:nvSpPr>
              <p:cNvPr name="TextBox 10" id="10"/>
              <p:cNvSpPr txBox="true"/>
              <p:nvPr/>
            </p:nvSpPr>
            <p:spPr>
              <a:xfrm>
                <a:off x="0" y="-28575"/>
                <a:ext cx="2731843" cy="1483963"/>
              </a:xfrm>
              <a:prstGeom prst="rect">
                <a:avLst/>
              </a:prstGeom>
            </p:spPr>
            <p:txBody>
              <a:bodyPr anchor="ctr" rtlCol="false" tIns="50800" lIns="50800" bIns="50800" rIns="50800"/>
              <a:lstStyle/>
              <a:p>
                <a:pPr algn="just">
                  <a:lnSpc>
                    <a:spcPts val="6480"/>
                  </a:lnSpc>
                </a:pPr>
              </a:p>
            </p:txBody>
          </p:sp>
        </p:grpSp>
        <p:sp>
          <p:nvSpPr>
            <p:cNvPr name="TextBox 11" id="11"/>
            <p:cNvSpPr txBox="true"/>
            <p:nvPr/>
          </p:nvSpPr>
          <p:spPr>
            <a:xfrm rot="0">
              <a:off x="408560" y="624938"/>
              <a:ext cx="9250170" cy="4072485"/>
            </a:xfrm>
            <a:prstGeom prst="rect">
              <a:avLst/>
            </a:prstGeom>
          </p:spPr>
          <p:txBody>
            <a:bodyPr anchor="t" rtlCol="false" tIns="0" lIns="0" bIns="0" rIns="0">
              <a:spAutoFit/>
            </a:bodyPr>
            <a:lstStyle/>
            <a:p>
              <a:pPr algn="l">
                <a:lnSpc>
                  <a:spcPts val="3523"/>
                </a:lnSpc>
              </a:pPr>
              <a:r>
                <a:rPr lang="en-US" sz="2936">
                  <a:solidFill>
                    <a:srgbClr val="FFFFFF"/>
                  </a:solidFill>
                  <a:latin typeface="Arimo"/>
                  <a:ea typeface="Arimo"/>
                  <a:cs typeface="Arimo"/>
                  <a:sym typeface="Arimo"/>
                </a:rPr>
                <a:t>In a survey of mental health and medical providers across the U.S., 70% shared that either they, their practice, or their institution had received threats specific to delivering gender-affirming care.</a:t>
              </a:r>
            </a:p>
            <a:p>
              <a:pPr algn="l">
                <a:lnSpc>
                  <a:spcPts val="3523"/>
                </a:lnSpc>
              </a:pPr>
              <a:r>
                <a:rPr lang="en-US" sz="2936">
                  <a:solidFill>
                    <a:srgbClr val="FFFFFF"/>
                  </a:solidFill>
                  <a:latin typeface="Arimo"/>
                  <a:ea typeface="Arimo"/>
                  <a:cs typeface="Arimo"/>
                  <a:sym typeface="Arimo"/>
                </a:rPr>
                <a:t> </a:t>
              </a:r>
            </a:p>
            <a:p>
              <a:pPr algn="l">
                <a:lnSpc>
                  <a:spcPts val="3184"/>
                </a:lnSpc>
                <a:spcBef>
                  <a:spcPct val="0"/>
                </a:spcBef>
              </a:pPr>
              <a:r>
                <a:rPr lang="en-US" sz="2654" i="true">
                  <a:solidFill>
                    <a:srgbClr val="FFFFFF"/>
                  </a:solidFill>
                  <a:latin typeface="Arimo Italics"/>
                  <a:ea typeface="Arimo Italics"/>
                  <a:cs typeface="Arimo Italics"/>
                  <a:sym typeface="Arimo Italics"/>
                </a:rPr>
                <a:t>(Hughes et al., 2023)</a:t>
              </a:r>
            </a:p>
          </p:txBody>
        </p:sp>
      </p:grpSp>
      <p:sp>
        <p:nvSpPr>
          <p:cNvPr name="Freeform 12" id="12"/>
          <p:cNvSpPr/>
          <p:nvPr/>
        </p:nvSpPr>
        <p:spPr>
          <a:xfrm flipH="false" flipV="false" rot="0">
            <a:off x="6787756" y="1548233"/>
            <a:ext cx="11212140" cy="1365209"/>
          </a:xfrm>
          <a:custGeom>
            <a:avLst/>
            <a:gdLst/>
            <a:ahLst/>
            <a:cxnLst/>
            <a:rect r="r" b="b" t="t" l="l"/>
            <a:pathLst>
              <a:path h="1365209" w="11212140">
                <a:moveTo>
                  <a:pt x="0" y="0"/>
                </a:moveTo>
                <a:lnTo>
                  <a:pt x="11212140" y="0"/>
                </a:lnTo>
                <a:lnTo>
                  <a:pt x="11212140" y="1365209"/>
                </a:lnTo>
                <a:lnTo>
                  <a:pt x="0" y="1365209"/>
                </a:lnTo>
                <a:lnTo>
                  <a:pt x="0" y="0"/>
                </a:lnTo>
                <a:close/>
              </a:path>
            </a:pathLst>
          </a:custGeom>
          <a:blipFill>
            <a:blip r:embed="rId6"/>
            <a:stretch>
              <a:fillRect l="0" t="0" r="0" b="0"/>
            </a:stretch>
          </a:blipFill>
          <a:ln w="38100" cap="sq">
            <a:solidFill>
              <a:srgbClr val="000000"/>
            </a:solidFill>
            <a:prstDash val="solid"/>
            <a:miter/>
          </a:ln>
        </p:spPr>
      </p:sp>
      <p:sp>
        <p:nvSpPr>
          <p:cNvPr name="Freeform 13" id="13"/>
          <p:cNvSpPr/>
          <p:nvPr/>
        </p:nvSpPr>
        <p:spPr>
          <a:xfrm flipH="false" flipV="false" rot="0">
            <a:off x="458246" y="4496012"/>
            <a:ext cx="8523087" cy="5713537"/>
          </a:xfrm>
          <a:custGeom>
            <a:avLst/>
            <a:gdLst/>
            <a:ahLst/>
            <a:cxnLst/>
            <a:rect r="r" b="b" t="t" l="l"/>
            <a:pathLst>
              <a:path h="5713537" w="8523087">
                <a:moveTo>
                  <a:pt x="0" y="0"/>
                </a:moveTo>
                <a:lnTo>
                  <a:pt x="8523086" y="0"/>
                </a:lnTo>
                <a:lnTo>
                  <a:pt x="8523086" y="5713537"/>
                </a:lnTo>
                <a:lnTo>
                  <a:pt x="0" y="5713537"/>
                </a:lnTo>
                <a:lnTo>
                  <a:pt x="0" y="0"/>
                </a:lnTo>
                <a:close/>
              </a:path>
            </a:pathLst>
          </a:custGeom>
          <a:blipFill>
            <a:blip r:embed="rId7"/>
            <a:stretch>
              <a:fillRect l="0" t="0" r="0" b="0"/>
            </a:stretch>
          </a:blipFill>
        </p:spPr>
      </p:sp>
      <p:sp>
        <p:nvSpPr>
          <p:cNvPr name="Freeform 14" id="14"/>
          <p:cNvSpPr/>
          <p:nvPr/>
        </p:nvSpPr>
        <p:spPr>
          <a:xfrm flipH="false" flipV="false" rot="0">
            <a:off x="458246" y="3045524"/>
            <a:ext cx="12480784" cy="1637672"/>
          </a:xfrm>
          <a:custGeom>
            <a:avLst/>
            <a:gdLst/>
            <a:ahLst/>
            <a:cxnLst/>
            <a:rect r="r" b="b" t="t" l="l"/>
            <a:pathLst>
              <a:path h="1637672" w="12480784">
                <a:moveTo>
                  <a:pt x="0" y="0"/>
                </a:moveTo>
                <a:lnTo>
                  <a:pt x="12480784" y="0"/>
                </a:lnTo>
                <a:lnTo>
                  <a:pt x="12480784" y="1637672"/>
                </a:lnTo>
                <a:lnTo>
                  <a:pt x="0" y="1637672"/>
                </a:lnTo>
                <a:lnTo>
                  <a:pt x="0" y="0"/>
                </a:lnTo>
                <a:close/>
              </a:path>
            </a:pathLst>
          </a:custGeom>
          <a:blipFill>
            <a:blip r:embed="rId8"/>
            <a:stretch>
              <a:fillRect l="0" t="0" r="0" b="0"/>
            </a:stretch>
          </a:blipFill>
          <a:ln w="38100" cap="sq">
            <a:solidFill>
              <a:srgbClr val="000000"/>
            </a:solidFill>
            <a:prstDash val="solid"/>
            <a:miter/>
          </a:ln>
        </p:spPr>
      </p:sp>
      <p:sp>
        <p:nvSpPr>
          <p:cNvPr name="TextBox 15" id="15"/>
          <p:cNvSpPr txBox="true"/>
          <p:nvPr/>
        </p:nvSpPr>
        <p:spPr>
          <a:xfrm rot="0">
            <a:off x="553354" y="458252"/>
            <a:ext cx="16209663" cy="638175"/>
          </a:xfrm>
          <a:prstGeom prst="rect">
            <a:avLst/>
          </a:prstGeom>
        </p:spPr>
        <p:txBody>
          <a:bodyPr anchor="t" rtlCol="false" tIns="0" lIns="0" bIns="0" rIns="0">
            <a:spAutoFit/>
          </a:bodyPr>
          <a:lstStyle/>
          <a:p>
            <a:pPr algn="ctr">
              <a:lnSpc>
                <a:spcPts val="4933"/>
              </a:lnSpc>
              <a:spcBef>
                <a:spcPct val="0"/>
              </a:spcBef>
            </a:pPr>
          </a:p>
        </p:txBody>
      </p:sp>
      <p:grpSp>
        <p:nvGrpSpPr>
          <p:cNvPr name="Group 16" id="16"/>
          <p:cNvGrpSpPr/>
          <p:nvPr/>
        </p:nvGrpSpPr>
        <p:grpSpPr>
          <a:xfrm rot="0">
            <a:off x="0" y="9981"/>
            <a:ext cx="18288000" cy="1327706"/>
            <a:chOff x="0" y="0"/>
            <a:chExt cx="4816593" cy="349684"/>
          </a:xfrm>
        </p:grpSpPr>
        <p:sp>
          <p:nvSpPr>
            <p:cNvPr name="Freeform 17" id="17"/>
            <p:cNvSpPr/>
            <p:nvPr/>
          </p:nvSpPr>
          <p:spPr>
            <a:xfrm flipH="false" flipV="false" rot="0">
              <a:off x="0" y="0"/>
              <a:ext cx="4816592" cy="349684"/>
            </a:xfrm>
            <a:custGeom>
              <a:avLst/>
              <a:gdLst/>
              <a:ahLst/>
              <a:cxnLst/>
              <a:rect r="r" b="b" t="t" l="l"/>
              <a:pathLst>
                <a:path h="349684" w="4816592">
                  <a:moveTo>
                    <a:pt x="0" y="0"/>
                  </a:moveTo>
                  <a:lnTo>
                    <a:pt x="4816592" y="0"/>
                  </a:lnTo>
                  <a:lnTo>
                    <a:pt x="4816592" y="349684"/>
                  </a:lnTo>
                  <a:lnTo>
                    <a:pt x="0" y="349684"/>
                  </a:lnTo>
                  <a:close/>
                </a:path>
              </a:pathLst>
            </a:custGeom>
            <a:solidFill>
              <a:srgbClr val="0D3562"/>
            </a:solidFill>
          </p:spPr>
        </p:sp>
        <p:sp>
          <p:nvSpPr>
            <p:cNvPr name="TextBox 18" id="18"/>
            <p:cNvSpPr txBox="true"/>
            <p:nvPr/>
          </p:nvSpPr>
          <p:spPr>
            <a:xfrm>
              <a:off x="0" y="-47625"/>
              <a:ext cx="4816593" cy="397309"/>
            </a:xfrm>
            <a:prstGeom prst="rect">
              <a:avLst/>
            </a:prstGeom>
          </p:spPr>
          <p:txBody>
            <a:bodyPr anchor="ctr" rtlCol="false" tIns="50800" lIns="50800" bIns="50800" rIns="50800"/>
            <a:lstStyle/>
            <a:p>
              <a:pPr algn="ctr">
                <a:lnSpc>
                  <a:spcPts val="2496"/>
                </a:lnSpc>
              </a:pPr>
            </a:p>
          </p:txBody>
        </p:sp>
      </p:grpSp>
      <p:sp>
        <p:nvSpPr>
          <p:cNvPr name="TextBox 19" id="19"/>
          <p:cNvSpPr txBox="true"/>
          <p:nvPr/>
        </p:nvSpPr>
        <p:spPr>
          <a:xfrm rot="0">
            <a:off x="1383530" y="252833"/>
            <a:ext cx="15195604" cy="914400"/>
          </a:xfrm>
          <a:prstGeom prst="rect">
            <a:avLst/>
          </a:prstGeom>
        </p:spPr>
        <p:txBody>
          <a:bodyPr anchor="t" rtlCol="false" tIns="0" lIns="0" bIns="0" rIns="0">
            <a:spAutoFit/>
          </a:bodyPr>
          <a:lstStyle/>
          <a:p>
            <a:pPr algn="ctr">
              <a:lnSpc>
                <a:spcPts val="7200"/>
              </a:lnSpc>
            </a:pPr>
            <a:r>
              <a:rPr lang="en-US" b="true" sz="6000">
                <a:solidFill>
                  <a:srgbClr val="FFFFFF"/>
                </a:solidFill>
                <a:latin typeface="Montserrat Ultra-Bold"/>
                <a:ea typeface="Montserrat Ultra-Bold"/>
                <a:cs typeface="Montserrat Ultra-Bold"/>
                <a:sym typeface="Montserrat Ultra-Bold"/>
              </a:rPr>
              <a:t>Impact on the Healthcare System</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7316372" cy="198275"/>
            <a:chOff x="0" y="0"/>
            <a:chExt cx="23088496" cy="264367"/>
          </a:xfrm>
        </p:grpSpPr>
        <p:sp>
          <p:nvSpPr>
            <p:cNvPr name="Freeform 3" id="3"/>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grpSp>
        <p:nvGrpSpPr>
          <p:cNvPr name="Group 4" id="4"/>
          <p:cNvGrpSpPr/>
          <p:nvPr/>
        </p:nvGrpSpPr>
        <p:grpSpPr>
          <a:xfrm rot="0">
            <a:off x="12939030" y="9258300"/>
            <a:ext cx="4870334" cy="804286"/>
            <a:chOff x="0" y="0"/>
            <a:chExt cx="6493779" cy="1072381"/>
          </a:xfrm>
        </p:grpSpPr>
        <p:sp>
          <p:nvSpPr>
            <p:cNvPr name="Freeform 5" id="5"/>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6" id="6"/>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grpSp>
        <p:nvGrpSpPr>
          <p:cNvPr name="Group 7" id="7"/>
          <p:cNvGrpSpPr/>
          <p:nvPr/>
        </p:nvGrpSpPr>
        <p:grpSpPr>
          <a:xfrm rot="0">
            <a:off x="473538" y="2254351"/>
            <a:ext cx="17340923" cy="7496108"/>
            <a:chOff x="0" y="0"/>
            <a:chExt cx="23121231" cy="9994810"/>
          </a:xfrm>
        </p:grpSpPr>
        <p:grpSp>
          <p:nvGrpSpPr>
            <p:cNvPr name="Group 8" id="8"/>
            <p:cNvGrpSpPr/>
            <p:nvPr/>
          </p:nvGrpSpPr>
          <p:grpSpPr>
            <a:xfrm rot="0">
              <a:off x="0" y="0"/>
              <a:ext cx="23121231" cy="9994810"/>
              <a:chOff x="0" y="0"/>
              <a:chExt cx="4630002" cy="2001450"/>
            </a:xfrm>
          </p:grpSpPr>
          <p:sp>
            <p:nvSpPr>
              <p:cNvPr name="Freeform 9" id="9"/>
              <p:cNvSpPr/>
              <p:nvPr/>
            </p:nvSpPr>
            <p:spPr>
              <a:xfrm flipH="false" flipV="false" rot="0">
                <a:off x="0" y="0"/>
                <a:ext cx="4630002" cy="2001450"/>
              </a:xfrm>
              <a:custGeom>
                <a:avLst/>
                <a:gdLst/>
                <a:ahLst/>
                <a:cxnLst/>
                <a:rect r="r" b="b" t="t" l="l"/>
                <a:pathLst>
                  <a:path h="2001450" w="4630002">
                    <a:moveTo>
                      <a:pt x="22460" y="0"/>
                    </a:moveTo>
                    <a:lnTo>
                      <a:pt x="4607542" y="0"/>
                    </a:lnTo>
                    <a:cubicBezTo>
                      <a:pt x="4619946" y="0"/>
                      <a:pt x="4630002" y="10056"/>
                      <a:pt x="4630002" y="22460"/>
                    </a:cubicBezTo>
                    <a:lnTo>
                      <a:pt x="4630002" y="1978990"/>
                    </a:lnTo>
                    <a:cubicBezTo>
                      <a:pt x="4630002" y="1991394"/>
                      <a:pt x="4619946" y="2001450"/>
                      <a:pt x="4607542" y="2001450"/>
                    </a:cubicBezTo>
                    <a:lnTo>
                      <a:pt x="22460" y="2001450"/>
                    </a:lnTo>
                    <a:cubicBezTo>
                      <a:pt x="10056" y="2001450"/>
                      <a:pt x="0" y="1991394"/>
                      <a:pt x="0" y="1978990"/>
                    </a:cubicBezTo>
                    <a:lnTo>
                      <a:pt x="0" y="22460"/>
                    </a:lnTo>
                    <a:cubicBezTo>
                      <a:pt x="0" y="10056"/>
                      <a:pt x="10056" y="0"/>
                      <a:pt x="22460" y="0"/>
                    </a:cubicBezTo>
                    <a:close/>
                  </a:path>
                </a:pathLst>
              </a:custGeom>
              <a:solidFill>
                <a:srgbClr val="05264A">
                  <a:alpha val="66667"/>
                </a:srgbClr>
              </a:solidFill>
            </p:spPr>
          </p:sp>
          <p:sp>
            <p:nvSpPr>
              <p:cNvPr name="TextBox 10" id="10"/>
              <p:cNvSpPr txBox="true"/>
              <p:nvPr/>
            </p:nvSpPr>
            <p:spPr>
              <a:xfrm>
                <a:off x="0" y="-28575"/>
                <a:ext cx="4630002" cy="2030025"/>
              </a:xfrm>
              <a:prstGeom prst="rect">
                <a:avLst/>
              </a:prstGeom>
            </p:spPr>
            <p:txBody>
              <a:bodyPr anchor="ctr" rtlCol="false" tIns="50800" lIns="50800" bIns="50800" rIns="50800"/>
              <a:lstStyle/>
              <a:p>
                <a:pPr algn="ctr">
                  <a:lnSpc>
                    <a:spcPts val="6480"/>
                  </a:lnSpc>
                </a:pPr>
              </a:p>
            </p:txBody>
          </p:sp>
        </p:grpSp>
        <p:sp>
          <p:nvSpPr>
            <p:cNvPr name="TextBox 11" id="11"/>
            <p:cNvSpPr txBox="true"/>
            <p:nvPr/>
          </p:nvSpPr>
          <p:spPr>
            <a:xfrm rot="0">
              <a:off x="942181" y="847680"/>
              <a:ext cx="21331811" cy="8270875"/>
            </a:xfrm>
            <a:prstGeom prst="rect">
              <a:avLst/>
            </a:prstGeom>
          </p:spPr>
          <p:txBody>
            <a:bodyPr anchor="t" rtlCol="false" tIns="0" lIns="0" bIns="0" rIns="0">
              <a:spAutoFit/>
            </a:bodyPr>
            <a:lstStyle/>
            <a:p>
              <a:pPr algn="l" marL="801253" indent="-400627" lvl="1">
                <a:lnSpc>
                  <a:spcPts val="4453"/>
                </a:lnSpc>
                <a:buFont typeface="Arial"/>
                <a:buChar char="•"/>
              </a:pPr>
              <a:r>
                <a:rPr lang="en-US" sz="3711">
                  <a:solidFill>
                    <a:srgbClr val="FFFFFF"/>
                  </a:solidFill>
                  <a:latin typeface="Arimo"/>
                  <a:ea typeface="Arimo"/>
                  <a:cs typeface="Arimo"/>
                  <a:sym typeface="Arimo"/>
                </a:rPr>
                <a:t>Pharmacies are refusing to fill prescriptions, even when they can do so legally.</a:t>
              </a:r>
            </a:p>
            <a:p>
              <a:pPr algn="l">
                <a:lnSpc>
                  <a:spcPts val="4453"/>
                </a:lnSpc>
              </a:pPr>
            </a:p>
            <a:p>
              <a:pPr algn="l" marL="801253" indent="-400627" lvl="1">
                <a:lnSpc>
                  <a:spcPts val="4453"/>
                </a:lnSpc>
                <a:buFont typeface="Arial"/>
                <a:buChar char="•"/>
              </a:pPr>
              <a:r>
                <a:rPr lang="en-US" sz="3711">
                  <a:solidFill>
                    <a:srgbClr val="FFFFFF"/>
                  </a:solidFill>
                  <a:latin typeface="Arimo"/>
                  <a:ea typeface="Arimo"/>
                  <a:cs typeface="Arimo"/>
                  <a:sym typeface="Arimo"/>
                </a:rPr>
                <a:t>Medical providers and institutions that are not covered by the law are denying care.</a:t>
              </a:r>
            </a:p>
            <a:p>
              <a:pPr algn="l">
                <a:lnSpc>
                  <a:spcPts val="4453"/>
                </a:lnSpc>
              </a:pPr>
            </a:p>
            <a:p>
              <a:pPr algn="l" marL="801253" indent="-400627" lvl="1">
                <a:lnSpc>
                  <a:spcPts val="4453"/>
                </a:lnSpc>
                <a:buFont typeface="Arial"/>
                <a:buChar char="•"/>
              </a:pPr>
              <a:r>
                <a:rPr lang="en-US" sz="3711">
                  <a:solidFill>
                    <a:srgbClr val="FFFFFF"/>
                  </a:solidFill>
                  <a:latin typeface="Arimo"/>
                  <a:ea typeface="Arimo"/>
                  <a:cs typeface="Arimo"/>
                  <a:sym typeface="Arimo"/>
                </a:rPr>
                <a:t>Populations that are exempt from the law are experiencing denials of care.</a:t>
              </a:r>
            </a:p>
            <a:p>
              <a:pPr algn="l">
                <a:lnSpc>
                  <a:spcPts val="4453"/>
                </a:lnSpc>
              </a:pPr>
            </a:p>
            <a:p>
              <a:pPr algn="l" marL="801253" indent="-400627" lvl="1">
                <a:lnSpc>
                  <a:spcPts val="4453"/>
                </a:lnSpc>
                <a:buFont typeface="Arial"/>
                <a:buChar char="•"/>
              </a:pPr>
              <a:r>
                <a:rPr lang="en-US" sz="3711">
                  <a:solidFill>
                    <a:srgbClr val="FFFFFF"/>
                  </a:solidFill>
                  <a:latin typeface="Arimo"/>
                  <a:ea typeface="Arimo"/>
                  <a:cs typeface="Arimo"/>
                  <a:sym typeface="Arimo"/>
                </a:rPr>
                <a:t>Providers are terminating care earlier than necessary.</a:t>
              </a:r>
            </a:p>
            <a:p>
              <a:pPr algn="l">
                <a:lnSpc>
                  <a:spcPts val="4453"/>
                </a:lnSpc>
                <a:spcBef>
                  <a:spcPct val="0"/>
                </a:spcBef>
              </a:pPr>
            </a:p>
          </p:txBody>
        </p:sp>
      </p:grpSp>
      <p:sp>
        <p:nvSpPr>
          <p:cNvPr name="TextBox 12" id="12"/>
          <p:cNvSpPr txBox="true"/>
          <p:nvPr/>
        </p:nvSpPr>
        <p:spPr>
          <a:xfrm rot="0">
            <a:off x="553354" y="458252"/>
            <a:ext cx="16209663" cy="638175"/>
          </a:xfrm>
          <a:prstGeom prst="rect">
            <a:avLst/>
          </a:prstGeom>
        </p:spPr>
        <p:txBody>
          <a:bodyPr anchor="t" rtlCol="false" tIns="0" lIns="0" bIns="0" rIns="0">
            <a:spAutoFit/>
          </a:bodyPr>
          <a:lstStyle/>
          <a:p>
            <a:pPr algn="ctr">
              <a:lnSpc>
                <a:spcPts val="4933"/>
              </a:lnSpc>
              <a:spcBef>
                <a:spcPct val="0"/>
              </a:spcBef>
            </a:pPr>
          </a:p>
        </p:txBody>
      </p:sp>
      <p:sp>
        <p:nvSpPr>
          <p:cNvPr name="TextBox 13" id="13"/>
          <p:cNvSpPr txBox="true"/>
          <p:nvPr/>
        </p:nvSpPr>
        <p:spPr>
          <a:xfrm rot="0">
            <a:off x="458246" y="416026"/>
            <a:ext cx="17351118" cy="1514475"/>
          </a:xfrm>
          <a:prstGeom prst="rect">
            <a:avLst/>
          </a:prstGeom>
        </p:spPr>
        <p:txBody>
          <a:bodyPr anchor="t" rtlCol="false" tIns="0" lIns="0" bIns="0" rIns="0">
            <a:spAutoFit/>
          </a:bodyPr>
          <a:lstStyle/>
          <a:p>
            <a:pPr algn="ctr">
              <a:lnSpc>
                <a:spcPts val="5613"/>
              </a:lnSpc>
              <a:spcBef>
                <a:spcPct val="0"/>
              </a:spcBef>
            </a:pPr>
            <a:r>
              <a:rPr lang="en-US" b="true" sz="4677">
                <a:solidFill>
                  <a:srgbClr val="002060"/>
                </a:solidFill>
                <a:latin typeface="Arial Bold"/>
                <a:ea typeface="Arial Bold"/>
                <a:cs typeface="Arial Bold"/>
                <a:sym typeface="Arial Bold"/>
              </a:rPr>
              <a:t>As Laws that Restrict Gender-Affirming Care Take Effect, Overcompliance Leads to Compounding Harms</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7316372" cy="198275"/>
            <a:chOff x="0" y="0"/>
            <a:chExt cx="23088496" cy="264367"/>
          </a:xfrm>
        </p:grpSpPr>
        <p:sp>
          <p:nvSpPr>
            <p:cNvPr name="Freeform 3" id="3"/>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grpSp>
        <p:nvGrpSpPr>
          <p:cNvPr name="Group 4" id="4"/>
          <p:cNvGrpSpPr/>
          <p:nvPr/>
        </p:nvGrpSpPr>
        <p:grpSpPr>
          <a:xfrm rot="0">
            <a:off x="12939030" y="9258300"/>
            <a:ext cx="4870334" cy="804286"/>
            <a:chOff x="0" y="0"/>
            <a:chExt cx="6493779" cy="1072381"/>
          </a:xfrm>
        </p:grpSpPr>
        <p:sp>
          <p:nvSpPr>
            <p:cNvPr name="Freeform 5" id="5"/>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6" id="6"/>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grpSp>
        <p:nvGrpSpPr>
          <p:cNvPr name="Group 7" id="7"/>
          <p:cNvGrpSpPr/>
          <p:nvPr/>
        </p:nvGrpSpPr>
        <p:grpSpPr>
          <a:xfrm rot="0">
            <a:off x="553354" y="1395446"/>
            <a:ext cx="17340923" cy="6372158"/>
            <a:chOff x="0" y="0"/>
            <a:chExt cx="23121231" cy="8496210"/>
          </a:xfrm>
        </p:grpSpPr>
        <p:grpSp>
          <p:nvGrpSpPr>
            <p:cNvPr name="Group 8" id="8"/>
            <p:cNvGrpSpPr/>
            <p:nvPr/>
          </p:nvGrpSpPr>
          <p:grpSpPr>
            <a:xfrm rot="0">
              <a:off x="0" y="0"/>
              <a:ext cx="23121231" cy="8496210"/>
              <a:chOff x="0" y="0"/>
              <a:chExt cx="4630002" cy="1701357"/>
            </a:xfrm>
          </p:grpSpPr>
          <p:sp>
            <p:nvSpPr>
              <p:cNvPr name="Freeform 9" id="9"/>
              <p:cNvSpPr/>
              <p:nvPr/>
            </p:nvSpPr>
            <p:spPr>
              <a:xfrm flipH="false" flipV="false" rot="0">
                <a:off x="0" y="0"/>
                <a:ext cx="4630002" cy="1701357"/>
              </a:xfrm>
              <a:custGeom>
                <a:avLst/>
                <a:gdLst/>
                <a:ahLst/>
                <a:cxnLst/>
                <a:rect r="r" b="b" t="t" l="l"/>
                <a:pathLst>
                  <a:path h="1701357" w="4630002">
                    <a:moveTo>
                      <a:pt x="22460" y="0"/>
                    </a:moveTo>
                    <a:lnTo>
                      <a:pt x="4607542" y="0"/>
                    </a:lnTo>
                    <a:cubicBezTo>
                      <a:pt x="4619946" y="0"/>
                      <a:pt x="4630002" y="10056"/>
                      <a:pt x="4630002" y="22460"/>
                    </a:cubicBezTo>
                    <a:lnTo>
                      <a:pt x="4630002" y="1678897"/>
                    </a:lnTo>
                    <a:cubicBezTo>
                      <a:pt x="4630002" y="1691301"/>
                      <a:pt x="4619946" y="1701357"/>
                      <a:pt x="4607542" y="1701357"/>
                    </a:cubicBezTo>
                    <a:lnTo>
                      <a:pt x="22460" y="1701357"/>
                    </a:lnTo>
                    <a:cubicBezTo>
                      <a:pt x="10056" y="1701357"/>
                      <a:pt x="0" y="1691301"/>
                      <a:pt x="0" y="1678897"/>
                    </a:cubicBezTo>
                    <a:lnTo>
                      <a:pt x="0" y="22460"/>
                    </a:lnTo>
                    <a:cubicBezTo>
                      <a:pt x="0" y="10056"/>
                      <a:pt x="10056" y="0"/>
                      <a:pt x="22460" y="0"/>
                    </a:cubicBezTo>
                    <a:close/>
                  </a:path>
                </a:pathLst>
              </a:custGeom>
              <a:solidFill>
                <a:srgbClr val="05264A">
                  <a:alpha val="66667"/>
                </a:srgbClr>
              </a:solidFill>
            </p:spPr>
          </p:sp>
          <p:sp>
            <p:nvSpPr>
              <p:cNvPr name="TextBox 10" id="10"/>
              <p:cNvSpPr txBox="true"/>
              <p:nvPr/>
            </p:nvSpPr>
            <p:spPr>
              <a:xfrm>
                <a:off x="0" y="-28575"/>
                <a:ext cx="4630002" cy="1729932"/>
              </a:xfrm>
              <a:prstGeom prst="rect">
                <a:avLst/>
              </a:prstGeom>
            </p:spPr>
            <p:txBody>
              <a:bodyPr anchor="ctr" rtlCol="false" tIns="50800" lIns="50800" bIns="50800" rIns="50800"/>
              <a:lstStyle/>
              <a:p>
                <a:pPr algn="ctr">
                  <a:lnSpc>
                    <a:spcPts val="6480"/>
                  </a:lnSpc>
                </a:pPr>
              </a:p>
            </p:txBody>
          </p:sp>
        </p:grpSp>
        <p:sp>
          <p:nvSpPr>
            <p:cNvPr name="TextBox 11" id="11"/>
            <p:cNvSpPr txBox="true"/>
            <p:nvPr/>
          </p:nvSpPr>
          <p:spPr>
            <a:xfrm rot="0">
              <a:off x="942181" y="847680"/>
              <a:ext cx="21331811" cy="6772275"/>
            </a:xfrm>
            <a:prstGeom prst="rect">
              <a:avLst/>
            </a:prstGeom>
          </p:spPr>
          <p:txBody>
            <a:bodyPr anchor="t" rtlCol="false" tIns="0" lIns="0" bIns="0" rIns="0">
              <a:spAutoFit/>
            </a:bodyPr>
            <a:lstStyle/>
            <a:p>
              <a:pPr algn="l" marL="801253" indent="-400627" lvl="1">
                <a:lnSpc>
                  <a:spcPts val="4453"/>
                </a:lnSpc>
                <a:buFont typeface="Arial"/>
                <a:buChar char="•"/>
              </a:pPr>
              <a:r>
                <a:rPr lang="en-US" sz="3711">
                  <a:solidFill>
                    <a:srgbClr val="FFFFFF"/>
                  </a:solidFill>
                  <a:latin typeface="Arimo"/>
                  <a:ea typeface="Arimo"/>
                  <a:cs typeface="Arimo"/>
                  <a:sym typeface="Arimo"/>
                </a:rPr>
                <a:t>Providers in states without bans are refusing to provide care to out-of-state patients.</a:t>
              </a:r>
            </a:p>
            <a:p>
              <a:pPr algn="l">
                <a:lnSpc>
                  <a:spcPts val="4453"/>
                </a:lnSpc>
              </a:pPr>
            </a:p>
            <a:p>
              <a:pPr algn="l" marL="801253" indent="-400627" lvl="1">
                <a:lnSpc>
                  <a:spcPts val="4453"/>
                </a:lnSpc>
                <a:buFont typeface="Arial"/>
                <a:buChar char="•"/>
              </a:pPr>
              <a:r>
                <a:rPr lang="en-US" sz="3711">
                  <a:solidFill>
                    <a:srgbClr val="FFFFFF"/>
                  </a:solidFill>
                  <a:latin typeface="Arimo"/>
                  <a:ea typeface="Arimo"/>
                  <a:cs typeface="Arimo"/>
                  <a:sym typeface="Arimo"/>
                </a:rPr>
                <a:t>Providers in states without bans are being inundated with requests for care, causing prohibitively long waitlists.</a:t>
              </a:r>
            </a:p>
            <a:p>
              <a:pPr algn="l">
                <a:lnSpc>
                  <a:spcPts val="4453"/>
                </a:lnSpc>
              </a:pPr>
            </a:p>
            <a:p>
              <a:pPr algn="l" marL="801253" indent="-400627" lvl="1">
                <a:lnSpc>
                  <a:spcPts val="4453"/>
                </a:lnSpc>
                <a:buFont typeface="Arial"/>
                <a:buChar char="•"/>
              </a:pPr>
              <a:r>
                <a:rPr lang="en-US" sz="3711">
                  <a:solidFill>
                    <a:srgbClr val="FFFFFF"/>
                  </a:solidFill>
                  <a:latin typeface="Arimo"/>
                  <a:ea typeface="Arimo"/>
                  <a:cs typeface="Arimo"/>
                  <a:sym typeface="Arimo"/>
                </a:rPr>
                <a:t>Increase in denials, particularly from Medicaid.</a:t>
              </a:r>
            </a:p>
            <a:p>
              <a:pPr algn="l">
                <a:lnSpc>
                  <a:spcPts val="4453"/>
                </a:lnSpc>
              </a:pPr>
            </a:p>
            <a:p>
              <a:pPr algn="l" marL="801253" indent="-400627" lvl="1">
                <a:lnSpc>
                  <a:spcPts val="4453"/>
                </a:lnSpc>
                <a:spcBef>
                  <a:spcPct val="0"/>
                </a:spcBef>
                <a:buFont typeface="Arial"/>
                <a:buChar char="•"/>
              </a:pPr>
              <a:r>
                <a:rPr lang="en-US" sz="3711">
                  <a:solidFill>
                    <a:srgbClr val="FFFFFF"/>
                  </a:solidFill>
                  <a:latin typeface="Arimo"/>
                  <a:ea typeface="Arimo"/>
                  <a:cs typeface="Arimo"/>
                  <a:sym typeface="Arimo"/>
                </a:rPr>
                <a:t>Increased regulation on supportive evidence for claims. </a:t>
              </a:r>
            </a:p>
          </p:txBody>
        </p:sp>
      </p:grpSp>
      <p:sp>
        <p:nvSpPr>
          <p:cNvPr name="TextBox 12" id="12"/>
          <p:cNvSpPr txBox="true"/>
          <p:nvPr/>
        </p:nvSpPr>
        <p:spPr>
          <a:xfrm rot="0">
            <a:off x="553354" y="458252"/>
            <a:ext cx="16209663" cy="638175"/>
          </a:xfrm>
          <a:prstGeom prst="rect">
            <a:avLst/>
          </a:prstGeom>
        </p:spPr>
        <p:txBody>
          <a:bodyPr anchor="t" rtlCol="false" tIns="0" lIns="0" bIns="0" rIns="0">
            <a:spAutoFit/>
          </a:bodyPr>
          <a:lstStyle/>
          <a:p>
            <a:pPr algn="ctr">
              <a:lnSpc>
                <a:spcPts val="4933"/>
              </a:lnSpc>
              <a:spcBef>
                <a:spcPct val="0"/>
              </a:spcBef>
            </a:pPr>
          </a:p>
        </p:txBody>
      </p:sp>
      <p:sp>
        <p:nvSpPr>
          <p:cNvPr name="TextBox 13" id="13"/>
          <p:cNvSpPr txBox="true"/>
          <p:nvPr/>
        </p:nvSpPr>
        <p:spPr>
          <a:xfrm rot="0">
            <a:off x="458246" y="416026"/>
            <a:ext cx="17351118" cy="809625"/>
          </a:xfrm>
          <a:prstGeom prst="rect">
            <a:avLst/>
          </a:prstGeom>
        </p:spPr>
        <p:txBody>
          <a:bodyPr anchor="t" rtlCol="false" tIns="0" lIns="0" bIns="0" rIns="0">
            <a:spAutoFit/>
          </a:bodyPr>
          <a:lstStyle/>
          <a:p>
            <a:pPr algn="ctr">
              <a:lnSpc>
                <a:spcPts val="5613"/>
              </a:lnSpc>
              <a:spcBef>
                <a:spcPct val="0"/>
              </a:spcBef>
            </a:pPr>
            <a:r>
              <a:rPr lang="en-US" b="true" sz="4677">
                <a:solidFill>
                  <a:srgbClr val="002060"/>
                </a:solidFill>
                <a:latin typeface="Arial Bold"/>
                <a:ea typeface="Arial Bold"/>
                <a:cs typeface="Arial Bold"/>
                <a:sym typeface="Arial Bold"/>
              </a:rPr>
              <a:t>Effects in “Shield States”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65" y="0"/>
            <a:ext cx="18297723" cy="8348336"/>
          </a:xfrm>
          <a:custGeom>
            <a:avLst/>
            <a:gdLst/>
            <a:ahLst/>
            <a:cxnLst/>
            <a:rect r="r" b="b" t="t" l="l"/>
            <a:pathLst>
              <a:path h="8348336" w="18297723">
                <a:moveTo>
                  <a:pt x="0" y="0"/>
                </a:moveTo>
                <a:lnTo>
                  <a:pt x="18297723" y="0"/>
                </a:lnTo>
                <a:lnTo>
                  <a:pt x="18297723" y="8348336"/>
                </a:lnTo>
                <a:lnTo>
                  <a:pt x="0" y="8348336"/>
                </a:lnTo>
                <a:lnTo>
                  <a:pt x="0" y="0"/>
                </a:lnTo>
                <a:close/>
              </a:path>
            </a:pathLst>
          </a:custGeom>
          <a:blipFill>
            <a:blip r:embed="rId3"/>
            <a:stretch>
              <a:fillRect l="0" t="-22876" r="0" b="-22876"/>
            </a:stretch>
          </a:blipFill>
        </p:spPr>
      </p:sp>
      <p:sp>
        <p:nvSpPr>
          <p:cNvPr name="Freeform 3" id="3"/>
          <p:cNvSpPr/>
          <p:nvPr/>
        </p:nvSpPr>
        <p:spPr>
          <a:xfrm flipH="false" flipV="false" rot="0">
            <a:off x="3106412" y="8729336"/>
            <a:ext cx="4454415" cy="1168046"/>
          </a:xfrm>
          <a:custGeom>
            <a:avLst/>
            <a:gdLst/>
            <a:ahLst/>
            <a:cxnLst/>
            <a:rect r="r" b="b" t="t" l="l"/>
            <a:pathLst>
              <a:path h="1168046" w="4454415">
                <a:moveTo>
                  <a:pt x="0" y="0"/>
                </a:moveTo>
                <a:lnTo>
                  <a:pt x="4454415" y="0"/>
                </a:lnTo>
                <a:lnTo>
                  <a:pt x="4454415" y="1168046"/>
                </a:lnTo>
                <a:lnTo>
                  <a:pt x="0" y="1168046"/>
                </a:lnTo>
                <a:lnTo>
                  <a:pt x="0" y="0"/>
                </a:lnTo>
                <a:close/>
              </a:path>
            </a:pathLst>
          </a:custGeom>
          <a:blipFill>
            <a:blip r:embed="rId4">
              <a:extLst>
                <a:ext uri="{96DAC541-7B7A-43D3-8B79-37D633B846F1}">
                  <asvg:svgBlip xmlns:asvg="http://schemas.microsoft.com/office/drawing/2016/SVG/main" r:embed="rId5"/>
                </a:ext>
              </a:extLst>
            </a:blip>
            <a:stretch>
              <a:fillRect l="0" t="0" r="0" b="-1043"/>
            </a:stretch>
          </a:blipFill>
        </p:spPr>
      </p:sp>
      <p:sp>
        <p:nvSpPr>
          <p:cNvPr name="Freeform 4" id="4"/>
          <p:cNvSpPr/>
          <p:nvPr/>
        </p:nvSpPr>
        <p:spPr>
          <a:xfrm flipH="false" flipV="false" rot="0">
            <a:off x="10828063" y="8729336"/>
            <a:ext cx="3394774" cy="1281891"/>
          </a:xfrm>
          <a:custGeom>
            <a:avLst/>
            <a:gdLst/>
            <a:ahLst/>
            <a:cxnLst/>
            <a:rect r="r" b="b" t="t" l="l"/>
            <a:pathLst>
              <a:path h="1281891" w="3394774">
                <a:moveTo>
                  <a:pt x="0" y="0"/>
                </a:moveTo>
                <a:lnTo>
                  <a:pt x="3394774" y="0"/>
                </a:lnTo>
                <a:lnTo>
                  <a:pt x="3394774" y="1281890"/>
                </a:lnTo>
                <a:lnTo>
                  <a:pt x="0" y="1281890"/>
                </a:lnTo>
                <a:lnTo>
                  <a:pt x="0" y="0"/>
                </a:lnTo>
                <a:close/>
              </a:path>
            </a:pathLst>
          </a:custGeom>
          <a:blipFill>
            <a:blip r:embed="rId6"/>
            <a:stretch>
              <a:fillRect l="0" t="0" r="0" b="0"/>
            </a:stretch>
          </a:blipFill>
        </p:spPr>
      </p:sp>
      <p:grpSp>
        <p:nvGrpSpPr>
          <p:cNvPr name="Group 5" id="5"/>
          <p:cNvGrpSpPr/>
          <p:nvPr/>
        </p:nvGrpSpPr>
        <p:grpSpPr>
          <a:xfrm rot="0">
            <a:off x="402535" y="3588229"/>
            <a:ext cx="13010827" cy="2151619"/>
            <a:chOff x="0" y="0"/>
            <a:chExt cx="17347770" cy="2868825"/>
          </a:xfrm>
        </p:grpSpPr>
        <p:grpSp>
          <p:nvGrpSpPr>
            <p:cNvPr name="Group 6" id="6"/>
            <p:cNvGrpSpPr/>
            <p:nvPr/>
          </p:nvGrpSpPr>
          <p:grpSpPr>
            <a:xfrm rot="0">
              <a:off x="0" y="0"/>
              <a:ext cx="17347770" cy="2868825"/>
              <a:chOff x="0" y="0"/>
              <a:chExt cx="3426720" cy="566682"/>
            </a:xfrm>
          </p:grpSpPr>
          <p:sp>
            <p:nvSpPr>
              <p:cNvPr name="Freeform 7" id="7"/>
              <p:cNvSpPr/>
              <p:nvPr/>
            </p:nvSpPr>
            <p:spPr>
              <a:xfrm flipH="false" flipV="false" rot="0">
                <a:off x="0" y="0"/>
                <a:ext cx="3426720" cy="566682"/>
              </a:xfrm>
              <a:custGeom>
                <a:avLst/>
                <a:gdLst/>
                <a:ahLst/>
                <a:cxnLst/>
                <a:rect r="r" b="b" t="t" l="l"/>
                <a:pathLst>
                  <a:path h="566682" w="3426720">
                    <a:moveTo>
                      <a:pt x="30347" y="0"/>
                    </a:moveTo>
                    <a:lnTo>
                      <a:pt x="3396373" y="0"/>
                    </a:lnTo>
                    <a:cubicBezTo>
                      <a:pt x="3404422" y="0"/>
                      <a:pt x="3412141" y="3197"/>
                      <a:pt x="3417832" y="8888"/>
                    </a:cubicBezTo>
                    <a:cubicBezTo>
                      <a:pt x="3423523" y="14580"/>
                      <a:pt x="3426720" y="22298"/>
                      <a:pt x="3426720" y="30347"/>
                    </a:cubicBezTo>
                    <a:lnTo>
                      <a:pt x="3426720" y="536335"/>
                    </a:lnTo>
                    <a:cubicBezTo>
                      <a:pt x="3426720" y="544383"/>
                      <a:pt x="3423523" y="552102"/>
                      <a:pt x="3417832" y="557793"/>
                    </a:cubicBezTo>
                    <a:cubicBezTo>
                      <a:pt x="3412141" y="563484"/>
                      <a:pt x="3404422" y="566682"/>
                      <a:pt x="3396373" y="566682"/>
                    </a:cubicBezTo>
                    <a:lnTo>
                      <a:pt x="30347" y="566682"/>
                    </a:lnTo>
                    <a:cubicBezTo>
                      <a:pt x="22298" y="566682"/>
                      <a:pt x="14580" y="563484"/>
                      <a:pt x="8888" y="557793"/>
                    </a:cubicBezTo>
                    <a:cubicBezTo>
                      <a:pt x="3197" y="552102"/>
                      <a:pt x="0" y="544383"/>
                      <a:pt x="0" y="536335"/>
                    </a:cubicBezTo>
                    <a:lnTo>
                      <a:pt x="0" y="30347"/>
                    </a:lnTo>
                    <a:cubicBezTo>
                      <a:pt x="0" y="22298"/>
                      <a:pt x="3197" y="14580"/>
                      <a:pt x="8888" y="8888"/>
                    </a:cubicBezTo>
                    <a:cubicBezTo>
                      <a:pt x="14580" y="3197"/>
                      <a:pt x="22298" y="0"/>
                      <a:pt x="30347" y="0"/>
                    </a:cubicBezTo>
                    <a:close/>
                  </a:path>
                </a:pathLst>
              </a:custGeom>
              <a:solidFill>
                <a:srgbClr val="05264A">
                  <a:alpha val="66667"/>
                </a:srgbClr>
              </a:solidFill>
            </p:spPr>
          </p:sp>
          <p:sp>
            <p:nvSpPr>
              <p:cNvPr name="TextBox 8" id="8"/>
              <p:cNvSpPr txBox="true"/>
              <p:nvPr/>
            </p:nvSpPr>
            <p:spPr>
              <a:xfrm>
                <a:off x="0" y="-28575"/>
                <a:ext cx="3426720" cy="595257"/>
              </a:xfrm>
              <a:prstGeom prst="rect">
                <a:avLst/>
              </a:prstGeom>
            </p:spPr>
            <p:txBody>
              <a:bodyPr anchor="ctr" rtlCol="false" tIns="50800" lIns="50800" bIns="50800" rIns="50800"/>
              <a:lstStyle/>
              <a:p>
                <a:pPr algn="ctr">
                  <a:lnSpc>
                    <a:spcPts val="6480"/>
                  </a:lnSpc>
                </a:pPr>
              </a:p>
            </p:txBody>
          </p:sp>
        </p:grpSp>
        <p:sp>
          <p:nvSpPr>
            <p:cNvPr name="TextBox 9" id="9"/>
            <p:cNvSpPr txBox="true"/>
            <p:nvPr/>
          </p:nvSpPr>
          <p:spPr>
            <a:xfrm rot="0">
              <a:off x="706915" y="859738"/>
              <a:ext cx="16005175" cy="1120775"/>
            </a:xfrm>
            <a:prstGeom prst="rect">
              <a:avLst/>
            </a:prstGeom>
          </p:spPr>
          <p:txBody>
            <a:bodyPr anchor="t" rtlCol="false" tIns="0" lIns="0" bIns="0" rIns="0">
              <a:spAutoFit/>
            </a:bodyPr>
            <a:lstStyle/>
            <a:p>
              <a:pPr algn="ctr">
                <a:lnSpc>
                  <a:spcPts val="6480"/>
                </a:lnSpc>
                <a:spcBef>
                  <a:spcPct val="0"/>
                </a:spcBef>
              </a:pPr>
              <a:r>
                <a:rPr lang="en-US" b="true" sz="5400">
                  <a:solidFill>
                    <a:srgbClr val="FFFFFF"/>
                  </a:solidFill>
                  <a:latin typeface="Arimo Bold"/>
                  <a:ea typeface="Arimo Bold"/>
                  <a:cs typeface="Arimo Bold"/>
                  <a:sym typeface="Arimo Bold"/>
                </a:rPr>
                <a:t>Federal Protections</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7316372" cy="198275"/>
            <a:chOff x="0" y="0"/>
            <a:chExt cx="23088496" cy="264367"/>
          </a:xfrm>
        </p:grpSpPr>
        <p:sp>
          <p:nvSpPr>
            <p:cNvPr name="Freeform 3" id="3"/>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grpSp>
        <p:nvGrpSpPr>
          <p:cNvPr name="Group 4" id="4"/>
          <p:cNvGrpSpPr/>
          <p:nvPr/>
        </p:nvGrpSpPr>
        <p:grpSpPr>
          <a:xfrm rot="0">
            <a:off x="12939030" y="9258300"/>
            <a:ext cx="4870334" cy="804286"/>
            <a:chOff x="0" y="0"/>
            <a:chExt cx="6493779" cy="1072381"/>
          </a:xfrm>
        </p:grpSpPr>
        <p:sp>
          <p:nvSpPr>
            <p:cNvPr name="Freeform 5" id="5"/>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6" id="6"/>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grpSp>
        <p:nvGrpSpPr>
          <p:cNvPr name="Group 7" id="7"/>
          <p:cNvGrpSpPr/>
          <p:nvPr/>
        </p:nvGrpSpPr>
        <p:grpSpPr>
          <a:xfrm rot="0">
            <a:off x="468441" y="1671128"/>
            <a:ext cx="17340923" cy="7286558"/>
            <a:chOff x="0" y="0"/>
            <a:chExt cx="23121231" cy="9715410"/>
          </a:xfrm>
        </p:grpSpPr>
        <p:grpSp>
          <p:nvGrpSpPr>
            <p:cNvPr name="Group 8" id="8"/>
            <p:cNvGrpSpPr/>
            <p:nvPr/>
          </p:nvGrpSpPr>
          <p:grpSpPr>
            <a:xfrm rot="0">
              <a:off x="0" y="0"/>
              <a:ext cx="23121231" cy="9715410"/>
              <a:chOff x="0" y="0"/>
              <a:chExt cx="4630002" cy="1945501"/>
            </a:xfrm>
          </p:grpSpPr>
          <p:sp>
            <p:nvSpPr>
              <p:cNvPr name="Freeform 9" id="9"/>
              <p:cNvSpPr/>
              <p:nvPr/>
            </p:nvSpPr>
            <p:spPr>
              <a:xfrm flipH="false" flipV="false" rot="0">
                <a:off x="0" y="0"/>
                <a:ext cx="4630002" cy="1945501"/>
              </a:xfrm>
              <a:custGeom>
                <a:avLst/>
                <a:gdLst/>
                <a:ahLst/>
                <a:cxnLst/>
                <a:rect r="r" b="b" t="t" l="l"/>
                <a:pathLst>
                  <a:path h="1945501" w="4630002">
                    <a:moveTo>
                      <a:pt x="22460" y="0"/>
                    </a:moveTo>
                    <a:lnTo>
                      <a:pt x="4607542" y="0"/>
                    </a:lnTo>
                    <a:cubicBezTo>
                      <a:pt x="4619946" y="0"/>
                      <a:pt x="4630002" y="10056"/>
                      <a:pt x="4630002" y="22460"/>
                    </a:cubicBezTo>
                    <a:lnTo>
                      <a:pt x="4630002" y="1923041"/>
                    </a:lnTo>
                    <a:cubicBezTo>
                      <a:pt x="4630002" y="1935445"/>
                      <a:pt x="4619946" y="1945501"/>
                      <a:pt x="4607542" y="1945501"/>
                    </a:cubicBezTo>
                    <a:lnTo>
                      <a:pt x="22460" y="1945501"/>
                    </a:lnTo>
                    <a:cubicBezTo>
                      <a:pt x="10056" y="1945501"/>
                      <a:pt x="0" y="1935445"/>
                      <a:pt x="0" y="1923041"/>
                    </a:cubicBezTo>
                    <a:lnTo>
                      <a:pt x="0" y="22460"/>
                    </a:lnTo>
                    <a:cubicBezTo>
                      <a:pt x="0" y="10056"/>
                      <a:pt x="10056" y="0"/>
                      <a:pt x="22460" y="0"/>
                    </a:cubicBezTo>
                    <a:close/>
                  </a:path>
                </a:pathLst>
              </a:custGeom>
              <a:solidFill>
                <a:srgbClr val="05264A">
                  <a:alpha val="66667"/>
                </a:srgbClr>
              </a:solidFill>
            </p:spPr>
          </p:sp>
          <p:sp>
            <p:nvSpPr>
              <p:cNvPr name="TextBox 10" id="10"/>
              <p:cNvSpPr txBox="true"/>
              <p:nvPr/>
            </p:nvSpPr>
            <p:spPr>
              <a:xfrm>
                <a:off x="0" y="-28575"/>
                <a:ext cx="4630002" cy="1974076"/>
              </a:xfrm>
              <a:prstGeom prst="rect">
                <a:avLst/>
              </a:prstGeom>
            </p:spPr>
            <p:txBody>
              <a:bodyPr anchor="ctr" rtlCol="false" tIns="50800" lIns="50800" bIns="50800" rIns="50800"/>
              <a:lstStyle/>
              <a:p>
                <a:pPr algn="ctr">
                  <a:lnSpc>
                    <a:spcPts val="6480"/>
                  </a:lnSpc>
                </a:pPr>
              </a:p>
            </p:txBody>
          </p:sp>
        </p:grpSp>
        <p:sp>
          <p:nvSpPr>
            <p:cNvPr name="TextBox 11" id="11"/>
            <p:cNvSpPr txBox="true"/>
            <p:nvPr/>
          </p:nvSpPr>
          <p:spPr>
            <a:xfrm rot="0">
              <a:off x="942181" y="847680"/>
              <a:ext cx="21331811" cy="7991475"/>
            </a:xfrm>
            <a:prstGeom prst="rect">
              <a:avLst/>
            </a:prstGeom>
          </p:spPr>
          <p:txBody>
            <a:bodyPr anchor="t" rtlCol="false" tIns="0" lIns="0" bIns="0" rIns="0">
              <a:spAutoFit/>
            </a:bodyPr>
            <a:lstStyle/>
            <a:p>
              <a:pPr algn="l">
                <a:lnSpc>
                  <a:spcPts val="4333"/>
                </a:lnSpc>
              </a:pPr>
              <a:r>
                <a:rPr lang="en-US" sz="3611">
                  <a:solidFill>
                    <a:srgbClr val="FFFFFF"/>
                  </a:solidFill>
                  <a:latin typeface="Arimo"/>
                  <a:ea typeface="Arimo"/>
                  <a:cs typeface="Arimo"/>
                  <a:sym typeface="Arimo"/>
                </a:rPr>
                <a:t>Section 1557 is the non-discrimination provision of the Affordable Care Act (ACA). </a:t>
              </a:r>
            </a:p>
            <a:p>
              <a:pPr algn="l">
                <a:lnSpc>
                  <a:spcPts val="4333"/>
                </a:lnSpc>
              </a:pPr>
            </a:p>
            <a:p>
              <a:pPr algn="l">
                <a:lnSpc>
                  <a:spcPts val="4333"/>
                </a:lnSpc>
              </a:pPr>
              <a:r>
                <a:rPr lang="en-US" sz="3611">
                  <a:solidFill>
                    <a:srgbClr val="FFFFFF"/>
                  </a:solidFill>
                  <a:latin typeface="Arimo"/>
                  <a:ea typeface="Arimo"/>
                  <a:cs typeface="Arimo"/>
                  <a:sym typeface="Arimo"/>
                </a:rPr>
                <a:t>Under 1557 it is </a:t>
              </a:r>
              <a:r>
                <a:rPr lang="en-US" sz="3611" u="sng">
                  <a:solidFill>
                    <a:srgbClr val="FFFFFF"/>
                  </a:solidFill>
                  <a:latin typeface="Arimo"/>
                  <a:ea typeface="Arimo"/>
                  <a:cs typeface="Arimo"/>
                  <a:sym typeface="Arimo"/>
                </a:rPr>
                <a:t>unlawful for healthcare providers and institutions that receive federal funding to discriminate against an individual on the basis of their race, color, national origin, sex, age, or disability</a:t>
              </a:r>
              <a:r>
                <a:rPr lang="en-US" sz="3611">
                  <a:solidFill>
                    <a:srgbClr val="FFFFFF"/>
                  </a:solidFill>
                  <a:latin typeface="Arimo"/>
                  <a:ea typeface="Arimo"/>
                  <a:cs typeface="Arimo"/>
                  <a:sym typeface="Arimo"/>
                </a:rPr>
                <a:t>. The rule also prohibits discrimination in federally funded health insurance plans. </a:t>
              </a:r>
            </a:p>
            <a:p>
              <a:pPr algn="l">
                <a:lnSpc>
                  <a:spcPts val="4333"/>
                </a:lnSpc>
              </a:pPr>
            </a:p>
            <a:p>
              <a:pPr algn="l">
                <a:lnSpc>
                  <a:spcPts val="4333"/>
                </a:lnSpc>
                <a:spcBef>
                  <a:spcPct val="0"/>
                </a:spcBef>
              </a:pPr>
              <a:r>
                <a:rPr lang="en-US" sz="3611">
                  <a:solidFill>
                    <a:srgbClr val="FFFFFF"/>
                  </a:solidFill>
                  <a:latin typeface="Arimo"/>
                  <a:ea typeface="Arimo"/>
                  <a:cs typeface="Arimo"/>
                  <a:sym typeface="Arimo"/>
                </a:rPr>
                <a:t>Sex discrimination includes, but is not limited to, discrimination on the basis of sexual orientation, gender identity, sex characteristics (including intersex traits), pregnancy or related conditions, and sex stereotypes.</a:t>
              </a:r>
            </a:p>
          </p:txBody>
        </p:sp>
      </p:grpSp>
      <p:sp>
        <p:nvSpPr>
          <p:cNvPr name="TextBox 12" id="12"/>
          <p:cNvSpPr txBox="true"/>
          <p:nvPr/>
        </p:nvSpPr>
        <p:spPr>
          <a:xfrm rot="0">
            <a:off x="553354" y="458252"/>
            <a:ext cx="16209663" cy="638175"/>
          </a:xfrm>
          <a:prstGeom prst="rect">
            <a:avLst/>
          </a:prstGeom>
        </p:spPr>
        <p:txBody>
          <a:bodyPr anchor="t" rtlCol="false" tIns="0" lIns="0" bIns="0" rIns="0">
            <a:spAutoFit/>
          </a:bodyPr>
          <a:lstStyle/>
          <a:p>
            <a:pPr algn="ctr">
              <a:lnSpc>
                <a:spcPts val="4933"/>
              </a:lnSpc>
              <a:spcBef>
                <a:spcPct val="0"/>
              </a:spcBef>
            </a:pPr>
          </a:p>
        </p:txBody>
      </p:sp>
      <p:sp>
        <p:nvSpPr>
          <p:cNvPr name="TextBox 13" id="13"/>
          <p:cNvSpPr txBox="true"/>
          <p:nvPr/>
        </p:nvSpPr>
        <p:spPr>
          <a:xfrm rot="0">
            <a:off x="553354" y="800855"/>
            <a:ext cx="17351118" cy="809625"/>
          </a:xfrm>
          <a:prstGeom prst="rect">
            <a:avLst/>
          </a:prstGeom>
        </p:spPr>
        <p:txBody>
          <a:bodyPr anchor="t" rtlCol="false" tIns="0" lIns="0" bIns="0" rIns="0">
            <a:spAutoFit/>
          </a:bodyPr>
          <a:lstStyle/>
          <a:p>
            <a:pPr algn="ctr">
              <a:lnSpc>
                <a:spcPts val="5613"/>
              </a:lnSpc>
              <a:spcBef>
                <a:spcPct val="0"/>
              </a:spcBef>
            </a:pPr>
            <a:r>
              <a:rPr lang="en-US" b="true" sz="4677">
                <a:solidFill>
                  <a:srgbClr val="002060"/>
                </a:solidFill>
                <a:latin typeface="Arial Bold"/>
                <a:ea typeface="Arial Bold"/>
                <a:cs typeface="Arial Bold"/>
                <a:sym typeface="Arial Bold"/>
              </a:rPr>
              <a:t>Section 1557 of the Affordable Care Act (ACA)</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7316372" cy="198275"/>
            <a:chOff x="0" y="0"/>
            <a:chExt cx="23088496" cy="264367"/>
          </a:xfrm>
        </p:grpSpPr>
        <p:sp>
          <p:nvSpPr>
            <p:cNvPr name="Freeform 3" id="3"/>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grpSp>
        <p:nvGrpSpPr>
          <p:cNvPr name="Group 4" id="4"/>
          <p:cNvGrpSpPr/>
          <p:nvPr/>
        </p:nvGrpSpPr>
        <p:grpSpPr>
          <a:xfrm rot="0">
            <a:off x="12939030" y="9258300"/>
            <a:ext cx="4870334" cy="804286"/>
            <a:chOff x="0" y="0"/>
            <a:chExt cx="6493779" cy="1072381"/>
          </a:xfrm>
        </p:grpSpPr>
        <p:sp>
          <p:nvSpPr>
            <p:cNvPr name="Freeform 5" id="5"/>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6" id="6"/>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grpSp>
        <p:nvGrpSpPr>
          <p:cNvPr name="Group 7" id="7"/>
          <p:cNvGrpSpPr/>
          <p:nvPr/>
        </p:nvGrpSpPr>
        <p:grpSpPr>
          <a:xfrm rot="0">
            <a:off x="468441" y="1671128"/>
            <a:ext cx="17340923" cy="8372408"/>
            <a:chOff x="0" y="0"/>
            <a:chExt cx="23121231" cy="11163210"/>
          </a:xfrm>
        </p:grpSpPr>
        <p:grpSp>
          <p:nvGrpSpPr>
            <p:cNvPr name="Group 8" id="8"/>
            <p:cNvGrpSpPr/>
            <p:nvPr/>
          </p:nvGrpSpPr>
          <p:grpSpPr>
            <a:xfrm rot="0">
              <a:off x="0" y="0"/>
              <a:ext cx="23121231" cy="11163210"/>
              <a:chOff x="0" y="0"/>
              <a:chExt cx="4630002" cy="2235421"/>
            </a:xfrm>
          </p:grpSpPr>
          <p:sp>
            <p:nvSpPr>
              <p:cNvPr name="Freeform 9" id="9"/>
              <p:cNvSpPr/>
              <p:nvPr/>
            </p:nvSpPr>
            <p:spPr>
              <a:xfrm flipH="false" flipV="false" rot="0">
                <a:off x="0" y="0"/>
                <a:ext cx="4630002" cy="2235421"/>
              </a:xfrm>
              <a:custGeom>
                <a:avLst/>
                <a:gdLst/>
                <a:ahLst/>
                <a:cxnLst/>
                <a:rect r="r" b="b" t="t" l="l"/>
                <a:pathLst>
                  <a:path h="2235421" w="4630002">
                    <a:moveTo>
                      <a:pt x="22460" y="0"/>
                    </a:moveTo>
                    <a:lnTo>
                      <a:pt x="4607542" y="0"/>
                    </a:lnTo>
                    <a:cubicBezTo>
                      <a:pt x="4619946" y="0"/>
                      <a:pt x="4630002" y="10056"/>
                      <a:pt x="4630002" y="22460"/>
                    </a:cubicBezTo>
                    <a:lnTo>
                      <a:pt x="4630002" y="2212961"/>
                    </a:lnTo>
                    <a:cubicBezTo>
                      <a:pt x="4630002" y="2225365"/>
                      <a:pt x="4619946" y="2235421"/>
                      <a:pt x="4607542" y="2235421"/>
                    </a:cubicBezTo>
                    <a:lnTo>
                      <a:pt x="22460" y="2235421"/>
                    </a:lnTo>
                    <a:cubicBezTo>
                      <a:pt x="10056" y="2235421"/>
                      <a:pt x="0" y="2225365"/>
                      <a:pt x="0" y="2212961"/>
                    </a:cubicBezTo>
                    <a:lnTo>
                      <a:pt x="0" y="22460"/>
                    </a:lnTo>
                    <a:cubicBezTo>
                      <a:pt x="0" y="10056"/>
                      <a:pt x="10056" y="0"/>
                      <a:pt x="22460" y="0"/>
                    </a:cubicBezTo>
                    <a:close/>
                  </a:path>
                </a:pathLst>
              </a:custGeom>
              <a:solidFill>
                <a:srgbClr val="05264A">
                  <a:alpha val="66667"/>
                </a:srgbClr>
              </a:solidFill>
            </p:spPr>
          </p:sp>
          <p:sp>
            <p:nvSpPr>
              <p:cNvPr name="TextBox 10" id="10"/>
              <p:cNvSpPr txBox="true"/>
              <p:nvPr/>
            </p:nvSpPr>
            <p:spPr>
              <a:xfrm>
                <a:off x="0" y="-28575"/>
                <a:ext cx="4630002" cy="2263996"/>
              </a:xfrm>
              <a:prstGeom prst="rect">
                <a:avLst/>
              </a:prstGeom>
            </p:spPr>
            <p:txBody>
              <a:bodyPr anchor="ctr" rtlCol="false" tIns="50800" lIns="50800" bIns="50800" rIns="50800"/>
              <a:lstStyle/>
              <a:p>
                <a:pPr algn="ctr">
                  <a:lnSpc>
                    <a:spcPts val="6480"/>
                  </a:lnSpc>
                </a:pPr>
              </a:p>
            </p:txBody>
          </p:sp>
        </p:grpSp>
        <p:sp>
          <p:nvSpPr>
            <p:cNvPr name="TextBox 11" id="11"/>
            <p:cNvSpPr txBox="true"/>
            <p:nvPr/>
          </p:nvSpPr>
          <p:spPr>
            <a:xfrm rot="0">
              <a:off x="942181" y="847680"/>
              <a:ext cx="21331811" cy="9439275"/>
            </a:xfrm>
            <a:prstGeom prst="rect">
              <a:avLst/>
            </a:prstGeom>
          </p:spPr>
          <p:txBody>
            <a:bodyPr anchor="t" rtlCol="false" tIns="0" lIns="0" bIns="0" rIns="0">
              <a:spAutoFit/>
            </a:bodyPr>
            <a:lstStyle/>
            <a:p>
              <a:pPr algn="l">
                <a:lnSpc>
                  <a:spcPts val="4333"/>
                </a:lnSpc>
              </a:pPr>
              <a:r>
                <a:rPr lang="en-US" sz="3611">
                  <a:solidFill>
                    <a:srgbClr val="FFFFFF"/>
                  </a:solidFill>
                  <a:latin typeface="Arimo"/>
                  <a:ea typeface="Arimo"/>
                  <a:cs typeface="Arimo"/>
                  <a:sym typeface="Arimo"/>
                </a:rPr>
                <a:t>Establishes national standards to protect individuals' medical records and other individually identifiable health information</a:t>
              </a:r>
            </a:p>
            <a:p>
              <a:pPr algn="l">
                <a:lnSpc>
                  <a:spcPts val="4333"/>
                </a:lnSpc>
              </a:pPr>
            </a:p>
            <a:p>
              <a:pPr algn="l">
                <a:lnSpc>
                  <a:spcPts val="4333"/>
                </a:lnSpc>
              </a:pPr>
              <a:r>
                <a:rPr lang="en-US" sz="3611">
                  <a:solidFill>
                    <a:srgbClr val="FFFFFF"/>
                  </a:solidFill>
                  <a:latin typeface="Arimo"/>
                  <a:ea typeface="Arimo"/>
                  <a:cs typeface="Arimo"/>
                  <a:sym typeface="Arimo"/>
                </a:rPr>
                <a:t>Under HIPAA, you have rights over your protected health information, including:</a:t>
              </a:r>
            </a:p>
            <a:p>
              <a:pPr algn="l" marL="779664" indent="-389832" lvl="1">
                <a:lnSpc>
                  <a:spcPts val="4333"/>
                </a:lnSpc>
                <a:buFont typeface="Arial"/>
                <a:buChar char="•"/>
              </a:pPr>
              <a:r>
                <a:rPr lang="en-US" sz="3611">
                  <a:solidFill>
                    <a:srgbClr val="FFFFFF"/>
                  </a:solidFill>
                  <a:latin typeface="Arimo"/>
                  <a:ea typeface="Arimo"/>
                  <a:cs typeface="Arimo"/>
                  <a:sym typeface="Arimo"/>
                </a:rPr>
                <a:t>Asking to examine and obtain of a copy of your health records</a:t>
              </a:r>
            </a:p>
            <a:p>
              <a:pPr algn="l" marL="779664" indent="-389832" lvl="1">
                <a:lnSpc>
                  <a:spcPts val="4333"/>
                </a:lnSpc>
                <a:buFont typeface="Arial"/>
                <a:buChar char="•"/>
              </a:pPr>
              <a:r>
                <a:rPr lang="en-US" sz="3611">
                  <a:solidFill>
                    <a:srgbClr val="FFFFFF"/>
                  </a:solidFill>
                  <a:latin typeface="Arimo"/>
                  <a:ea typeface="Arimo"/>
                  <a:cs typeface="Arimo"/>
                  <a:sym typeface="Arimo"/>
                </a:rPr>
                <a:t>Asking to change any wrong information in your file or add information to your file if you think something is missing or incomplete</a:t>
              </a:r>
            </a:p>
            <a:p>
              <a:pPr algn="l" marL="779664" indent="-389832" lvl="1">
                <a:lnSpc>
                  <a:spcPts val="4333"/>
                </a:lnSpc>
                <a:buFont typeface="Arial"/>
                <a:buChar char="•"/>
              </a:pPr>
              <a:r>
                <a:rPr lang="en-US" sz="3611">
                  <a:solidFill>
                    <a:srgbClr val="FFFFFF"/>
                  </a:solidFill>
                  <a:latin typeface="Arimo"/>
                  <a:ea typeface="Arimo"/>
                  <a:cs typeface="Arimo"/>
                  <a:sym typeface="Arimo"/>
                </a:rPr>
                <a:t>Asking that your health information not be shared with certain people, groups, or companies</a:t>
              </a:r>
            </a:p>
            <a:p>
              <a:pPr algn="l">
                <a:lnSpc>
                  <a:spcPts val="4333"/>
                </a:lnSpc>
              </a:pPr>
            </a:p>
            <a:p>
              <a:pPr algn="l">
                <a:lnSpc>
                  <a:spcPts val="4333"/>
                </a:lnSpc>
              </a:pPr>
              <a:r>
                <a:rPr lang="en-US" sz="3611">
                  <a:solidFill>
                    <a:srgbClr val="FFFFFF"/>
                  </a:solidFill>
                  <a:latin typeface="Arimo"/>
                  <a:ea typeface="Arimo"/>
                  <a:cs typeface="Arimo"/>
                  <a:sym typeface="Arimo"/>
                </a:rPr>
                <a:t>Know what organizations are legally bound to HIPAA. For example, third party apps are often not covered. </a:t>
              </a:r>
            </a:p>
          </p:txBody>
        </p:sp>
      </p:grpSp>
      <p:sp>
        <p:nvSpPr>
          <p:cNvPr name="TextBox 12" id="12"/>
          <p:cNvSpPr txBox="true"/>
          <p:nvPr/>
        </p:nvSpPr>
        <p:spPr>
          <a:xfrm rot="0">
            <a:off x="553354" y="458252"/>
            <a:ext cx="16209663" cy="638175"/>
          </a:xfrm>
          <a:prstGeom prst="rect">
            <a:avLst/>
          </a:prstGeom>
        </p:spPr>
        <p:txBody>
          <a:bodyPr anchor="t" rtlCol="false" tIns="0" lIns="0" bIns="0" rIns="0">
            <a:spAutoFit/>
          </a:bodyPr>
          <a:lstStyle/>
          <a:p>
            <a:pPr algn="ctr">
              <a:lnSpc>
                <a:spcPts val="4933"/>
              </a:lnSpc>
              <a:spcBef>
                <a:spcPct val="0"/>
              </a:spcBef>
            </a:pPr>
          </a:p>
        </p:txBody>
      </p:sp>
      <p:sp>
        <p:nvSpPr>
          <p:cNvPr name="TextBox 13" id="13"/>
          <p:cNvSpPr txBox="true"/>
          <p:nvPr/>
        </p:nvSpPr>
        <p:spPr>
          <a:xfrm rot="0">
            <a:off x="553354" y="800855"/>
            <a:ext cx="17351118" cy="809625"/>
          </a:xfrm>
          <a:prstGeom prst="rect">
            <a:avLst/>
          </a:prstGeom>
        </p:spPr>
        <p:txBody>
          <a:bodyPr anchor="t" rtlCol="false" tIns="0" lIns="0" bIns="0" rIns="0">
            <a:spAutoFit/>
          </a:bodyPr>
          <a:lstStyle/>
          <a:p>
            <a:pPr algn="ctr">
              <a:lnSpc>
                <a:spcPts val="5613"/>
              </a:lnSpc>
              <a:spcBef>
                <a:spcPct val="0"/>
              </a:spcBef>
            </a:pPr>
            <a:r>
              <a:rPr lang="en-US" b="true" sz="4677">
                <a:solidFill>
                  <a:srgbClr val="002060"/>
                </a:solidFill>
                <a:latin typeface="Arial Bold"/>
                <a:ea typeface="Arial Bold"/>
                <a:cs typeface="Arial Bold"/>
                <a:sym typeface="Arial Bold"/>
              </a:rPr>
              <a:t>HIPAA Privacy Rule</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7316372" cy="198275"/>
            <a:chOff x="0" y="0"/>
            <a:chExt cx="23088496" cy="264367"/>
          </a:xfrm>
        </p:grpSpPr>
        <p:sp>
          <p:nvSpPr>
            <p:cNvPr name="Freeform 3" id="3"/>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grpSp>
        <p:nvGrpSpPr>
          <p:cNvPr name="Group 4" id="4"/>
          <p:cNvGrpSpPr/>
          <p:nvPr/>
        </p:nvGrpSpPr>
        <p:grpSpPr>
          <a:xfrm rot="0">
            <a:off x="12939030" y="9258300"/>
            <a:ext cx="4870334" cy="804286"/>
            <a:chOff x="0" y="0"/>
            <a:chExt cx="6493779" cy="1072381"/>
          </a:xfrm>
        </p:grpSpPr>
        <p:sp>
          <p:nvSpPr>
            <p:cNvPr name="Freeform 5" id="5"/>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6" id="6"/>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grpSp>
        <p:nvGrpSpPr>
          <p:cNvPr name="Group 7" id="7"/>
          <p:cNvGrpSpPr/>
          <p:nvPr/>
        </p:nvGrpSpPr>
        <p:grpSpPr>
          <a:xfrm rot="0">
            <a:off x="563550" y="2315330"/>
            <a:ext cx="17340923" cy="4029008"/>
            <a:chOff x="0" y="0"/>
            <a:chExt cx="23121231" cy="5372010"/>
          </a:xfrm>
        </p:grpSpPr>
        <p:grpSp>
          <p:nvGrpSpPr>
            <p:cNvPr name="Group 8" id="8"/>
            <p:cNvGrpSpPr/>
            <p:nvPr/>
          </p:nvGrpSpPr>
          <p:grpSpPr>
            <a:xfrm rot="0">
              <a:off x="0" y="0"/>
              <a:ext cx="23121231" cy="5372010"/>
              <a:chOff x="0" y="0"/>
              <a:chExt cx="4630002" cy="1075739"/>
            </a:xfrm>
          </p:grpSpPr>
          <p:sp>
            <p:nvSpPr>
              <p:cNvPr name="Freeform 9" id="9"/>
              <p:cNvSpPr/>
              <p:nvPr/>
            </p:nvSpPr>
            <p:spPr>
              <a:xfrm flipH="false" flipV="false" rot="0">
                <a:off x="0" y="0"/>
                <a:ext cx="4630002" cy="1075739"/>
              </a:xfrm>
              <a:custGeom>
                <a:avLst/>
                <a:gdLst/>
                <a:ahLst/>
                <a:cxnLst/>
                <a:rect r="r" b="b" t="t" l="l"/>
                <a:pathLst>
                  <a:path h="1075739" w="4630002">
                    <a:moveTo>
                      <a:pt x="22460" y="0"/>
                    </a:moveTo>
                    <a:lnTo>
                      <a:pt x="4607542" y="0"/>
                    </a:lnTo>
                    <a:cubicBezTo>
                      <a:pt x="4619946" y="0"/>
                      <a:pt x="4630002" y="10056"/>
                      <a:pt x="4630002" y="22460"/>
                    </a:cubicBezTo>
                    <a:lnTo>
                      <a:pt x="4630002" y="1053279"/>
                    </a:lnTo>
                    <a:cubicBezTo>
                      <a:pt x="4630002" y="1065684"/>
                      <a:pt x="4619946" y="1075739"/>
                      <a:pt x="4607542" y="1075739"/>
                    </a:cubicBezTo>
                    <a:lnTo>
                      <a:pt x="22460" y="1075739"/>
                    </a:lnTo>
                    <a:cubicBezTo>
                      <a:pt x="10056" y="1075739"/>
                      <a:pt x="0" y="1065684"/>
                      <a:pt x="0" y="1053279"/>
                    </a:cubicBezTo>
                    <a:lnTo>
                      <a:pt x="0" y="22460"/>
                    </a:lnTo>
                    <a:cubicBezTo>
                      <a:pt x="0" y="10056"/>
                      <a:pt x="10056" y="0"/>
                      <a:pt x="22460" y="0"/>
                    </a:cubicBezTo>
                    <a:close/>
                  </a:path>
                </a:pathLst>
              </a:custGeom>
              <a:solidFill>
                <a:srgbClr val="05264A">
                  <a:alpha val="66667"/>
                </a:srgbClr>
              </a:solidFill>
            </p:spPr>
          </p:sp>
          <p:sp>
            <p:nvSpPr>
              <p:cNvPr name="TextBox 10" id="10"/>
              <p:cNvSpPr txBox="true"/>
              <p:nvPr/>
            </p:nvSpPr>
            <p:spPr>
              <a:xfrm>
                <a:off x="0" y="-28575"/>
                <a:ext cx="4630002" cy="1104314"/>
              </a:xfrm>
              <a:prstGeom prst="rect">
                <a:avLst/>
              </a:prstGeom>
            </p:spPr>
            <p:txBody>
              <a:bodyPr anchor="ctr" rtlCol="false" tIns="50800" lIns="50800" bIns="50800" rIns="50800"/>
              <a:lstStyle/>
              <a:p>
                <a:pPr algn="ctr">
                  <a:lnSpc>
                    <a:spcPts val="6480"/>
                  </a:lnSpc>
                </a:pPr>
              </a:p>
            </p:txBody>
          </p:sp>
        </p:grpSp>
        <p:sp>
          <p:nvSpPr>
            <p:cNvPr name="TextBox 11" id="11"/>
            <p:cNvSpPr txBox="true"/>
            <p:nvPr/>
          </p:nvSpPr>
          <p:spPr>
            <a:xfrm rot="0">
              <a:off x="942181" y="847680"/>
              <a:ext cx="21331811" cy="3648075"/>
            </a:xfrm>
            <a:prstGeom prst="rect">
              <a:avLst/>
            </a:prstGeom>
          </p:spPr>
          <p:txBody>
            <a:bodyPr anchor="t" rtlCol="false" tIns="0" lIns="0" bIns="0" rIns="0">
              <a:spAutoFit/>
            </a:bodyPr>
            <a:lstStyle/>
            <a:p>
              <a:pPr algn="l">
                <a:lnSpc>
                  <a:spcPts val="4333"/>
                </a:lnSpc>
              </a:pPr>
              <a:r>
                <a:rPr lang="en-US" sz="3611">
                  <a:solidFill>
                    <a:srgbClr val="FFFFFF"/>
                  </a:solidFill>
                  <a:latin typeface="Arimo"/>
                  <a:ea typeface="Arimo"/>
                  <a:cs typeface="Arimo"/>
                  <a:sym typeface="Arimo"/>
                </a:rPr>
                <a:t>If you believe that you or someone else has been subject to discrimination in health care or health coverage, you may file a complaint with OCR under Section 1557.</a:t>
              </a:r>
            </a:p>
            <a:p>
              <a:pPr algn="l">
                <a:lnSpc>
                  <a:spcPts val="4333"/>
                </a:lnSpc>
              </a:pPr>
            </a:p>
            <a:p>
              <a:pPr algn="l">
                <a:lnSpc>
                  <a:spcPts val="4333"/>
                </a:lnSpc>
                <a:spcBef>
                  <a:spcPct val="0"/>
                </a:spcBef>
              </a:pPr>
              <a:r>
                <a:rPr lang="en-US" sz="3611">
                  <a:solidFill>
                    <a:srgbClr val="FFFFFF"/>
                  </a:solidFill>
                  <a:latin typeface="Arimo"/>
                  <a:ea typeface="Arimo"/>
                  <a:cs typeface="Arimo"/>
                  <a:sym typeface="Arimo"/>
                </a:rPr>
                <a:t>You can also file an OCR complaint if you believe HIPAA has been violated.</a:t>
              </a:r>
            </a:p>
          </p:txBody>
        </p:sp>
      </p:grpSp>
      <p:sp>
        <p:nvSpPr>
          <p:cNvPr name="TextBox 12" id="12"/>
          <p:cNvSpPr txBox="true"/>
          <p:nvPr/>
        </p:nvSpPr>
        <p:spPr>
          <a:xfrm rot="0">
            <a:off x="553354" y="458252"/>
            <a:ext cx="16209663" cy="638175"/>
          </a:xfrm>
          <a:prstGeom prst="rect">
            <a:avLst/>
          </a:prstGeom>
        </p:spPr>
        <p:txBody>
          <a:bodyPr anchor="t" rtlCol="false" tIns="0" lIns="0" bIns="0" rIns="0">
            <a:spAutoFit/>
          </a:bodyPr>
          <a:lstStyle/>
          <a:p>
            <a:pPr algn="ctr">
              <a:lnSpc>
                <a:spcPts val="4933"/>
              </a:lnSpc>
              <a:spcBef>
                <a:spcPct val="0"/>
              </a:spcBef>
            </a:pPr>
          </a:p>
        </p:txBody>
      </p:sp>
      <p:sp>
        <p:nvSpPr>
          <p:cNvPr name="TextBox 13" id="13"/>
          <p:cNvSpPr txBox="true"/>
          <p:nvPr/>
        </p:nvSpPr>
        <p:spPr>
          <a:xfrm rot="0">
            <a:off x="563550" y="991652"/>
            <a:ext cx="17351118" cy="809625"/>
          </a:xfrm>
          <a:prstGeom prst="rect">
            <a:avLst/>
          </a:prstGeom>
        </p:spPr>
        <p:txBody>
          <a:bodyPr anchor="t" rtlCol="false" tIns="0" lIns="0" bIns="0" rIns="0">
            <a:spAutoFit/>
          </a:bodyPr>
          <a:lstStyle/>
          <a:p>
            <a:pPr algn="ctr">
              <a:lnSpc>
                <a:spcPts val="5613"/>
              </a:lnSpc>
              <a:spcBef>
                <a:spcPct val="0"/>
              </a:spcBef>
            </a:pPr>
            <a:r>
              <a:rPr lang="en-US" b="true" sz="4677">
                <a:solidFill>
                  <a:srgbClr val="002060"/>
                </a:solidFill>
                <a:latin typeface="Arial Bold"/>
                <a:ea typeface="Arial Bold"/>
                <a:cs typeface="Arial Bold"/>
                <a:sym typeface="Arial Bold"/>
              </a:rPr>
              <a:t>Reporting a Violation of Section 1557 or HIPAA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65" y="0"/>
            <a:ext cx="18297723" cy="8348336"/>
          </a:xfrm>
          <a:custGeom>
            <a:avLst/>
            <a:gdLst/>
            <a:ahLst/>
            <a:cxnLst/>
            <a:rect r="r" b="b" t="t" l="l"/>
            <a:pathLst>
              <a:path h="8348336" w="18297723">
                <a:moveTo>
                  <a:pt x="0" y="0"/>
                </a:moveTo>
                <a:lnTo>
                  <a:pt x="18297723" y="0"/>
                </a:lnTo>
                <a:lnTo>
                  <a:pt x="18297723" y="8348336"/>
                </a:lnTo>
                <a:lnTo>
                  <a:pt x="0" y="8348336"/>
                </a:lnTo>
                <a:lnTo>
                  <a:pt x="0" y="0"/>
                </a:lnTo>
                <a:close/>
              </a:path>
            </a:pathLst>
          </a:custGeom>
          <a:blipFill>
            <a:blip r:embed="rId3"/>
            <a:stretch>
              <a:fillRect l="0" t="-22876" r="0" b="-22876"/>
            </a:stretch>
          </a:blipFill>
        </p:spPr>
      </p:sp>
      <p:sp>
        <p:nvSpPr>
          <p:cNvPr name="Freeform 3" id="3"/>
          <p:cNvSpPr/>
          <p:nvPr/>
        </p:nvSpPr>
        <p:spPr>
          <a:xfrm flipH="false" flipV="false" rot="0">
            <a:off x="3106412" y="8729336"/>
            <a:ext cx="4454415" cy="1168046"/>
          </a:xfrm>
          <a:custGeom>
            <a:avLst/>
            <a:gdLst/>
            <a:ahLst/>
            <a:cxnLst/>
            <a:rect r="r" b="b" t="t" l="l"/>
            <a:pathLst>
              <a:path h="1168046" w="4454415">
                <a:moveTo>
                  <a:pt x="0" y="0"/>
                </a:moveTo>
                <a:lnTo>
                  <a:pt x="4454415" y="0"/>
                </a:lnTo>
                <a:lnTo>
                  <a:pt x="4454415" y="1168046"/>
                </a:lnTo>
                <a:lnTo>
                  <a:pt x="0" y="1168046"/>
                </a:lnTo>
                <a:lnTo>
                  <a:pt x="0" y="0"/>
                </a:lnTo>
                <a:close/>
              </a:path>
            </a:pathLst>
          </a:custGeom>
          <a:blipFill>
            <a:blip r:embed="rId4">
              <a:extLst>
                <a:ext uri="{96DAC541-7B7A-43D3-8B79-37D633B846F1}">
                  <asvg:svgBlip xmlns:asvg="http://schemas.microsoft.com/office/drawing/2016/SVG/main" r:embed="rId5"/>
                </a:ext>
              </a:extLst>
            </a:blip>
            <a:stretch>
              <a:fillRect l="0" t="0" r="0" b="-1043"/>
            </a:stretch>
          </a:blipFill>
        </p:spPr>
      </p:sp>
      <p:sp>
        <p:nvSpPr>
          <p:cNvPr name="Freeform 4" id="4"/>
          <p:cNvSpPr/>
          <p:nvPr/>
        </p:nvSpPr>
        <p:spPr>
          <a:xfrm flipH="false" flipV="false" rot="0">
            <a:off x="10828063" y="8729336"/>
            <a:ext cx="3394774" cy="1281891"/>
          </a:xfrm>
          <a:custGeom>
            <a:avLst/>
            <a:gdLst/>
            <a:ahLst/>
            <a:cxnLst/>
            <a:rect r="r" b="b" t="t" l="l"/>
            <a:pathLst>
              <a:path h="1281891" w="3394774">
                <a:moveTo>
                  <a:pt x="0" y="0"/>
                </a:moveTo>
                <a:lnTo>
                  <a:pt x="3394774" y="0"/>
                </a:lnTo>
                <a:lnTo>
                  <a:pt x="3394774" y="1281890"/>
                </a:lnTo>
                <a:lnTo>
                  <a:pt x="0" y="1281890"/>
                </a:lnTo>
                <a:lnTo>
                  <a:pt x="0" y="0"/>
                </a:lnTo>
                <a:close/>
              </a:path>
            </a:pathLst>
          </a:custGeom>
          <a:blipFill>
            <a:blip r:embed="rId6"/>
            <a:stretch>
              <a:fillRect l="0" t="0" r="0" b="0"/>
            </a:stretch>
          </a:blipFill>
        </p:spPr>
      </p:sp>
      <p:grpSp>
        <p:nvGrpSpPr>
          <p:cNvPr name="Group 5" id="5"/>
          <p:cNvGrpSpPr/>
          <p:nvPr/>
        </p:nvGrpSpPr>
        <p:grpSpPr>
          <a:xfrm rot="0">
            <a:off x="402535" y="3588229"/>
            <a:ext cx="13010827" cy="2970769"/>
            <a:chOff x="0" y="0"/>
            <a:chExt cx="17347770" cy="3961025"/>
          </a:xfrm>
        </p:grpSpPr>
        <p:grpSp>
          <p:nvGrpSpPr>
            <p:cNvPr name="Group 6" id="6"/>
            <p:cNvGrpSpPr/>
            <p:nvPr/>
          </p:nvGrpSpPr>
          <p:grpSpPr>
            <a:xfrm rot="0">
              <a:off x="0" y="0"/>
              <a:ext cx="17347770" cy="3961025"/>
              <a:chOff x="0" y="0"/>
              <a:chExt cx="3426720" cy="782425"/>
            </a:xfrm>
          </p:grpSpPr>
          <p:sp>
            <p:nvSpPr>
              <p:cNvPr name="Freeform 7" id="7"/>
              <p:cNvSpPr/>
              <p:nvPr/>
            </p:nvSpPr>
            <p:spPr>
              <a:xfrm flipH="false" flipV="false" rot="0">
                <a:off x="0" y="0"/>
                <a:ext cx="3426720" cy="782425"/>
              </a:xfrm>
              <a:custGeom>
                <a:avLst/>
                <a:gdLst/>
                <a:ahLst/>
                <a:cxnLst/>
                <a:rect r="r" b="b" t="t" l="l"/>
                <a:pathLst>
                  <a:path h="782425" w="3426720">
                    <a:moveTo>
                      <a:pt x="30347" y="0"/>
                    </a:moveTo>
                    <a:lnTo>
                      <a:pt x="3396373" y="0"/>
                    </a:lnTo>
                    <a:cubicBezTo>
                      <a:pt x="3404422" y="0"/>
                      <a:pt x="3412141" y="3197"/>
                      <a:pt x="3417832" y="8888"/>
                    </a:cubicBezTo>
                    <a:cubicBezTo>
                      <a:pt x="3423523" y="14580"/>
                      <a:pt x="3426720" y="22298"/>
                      <a:pt x="3426720" y="30347"/>
                    </a:cubicBezTo>
                    <a:lnTo>
                      <a:pt x="3426720" y="752078"/>
                    </a:lnTo>
                    <a:cubicBezTo>
                      <a:pt x="3426720" y="760126"/>
                      <a:pt x="3423523" y="767845"/>
                      <a:pt x="3417832" y="773536"/>
                    </a:cubicBezTo>
                    <a:cubicBezTo>
                      <a:pt x="3412141" y="779227"/>
                      <a:pt x="3404422" y="782425"/>
                      <a:pt x="3396373" y="782425"/>
                    </a:cubicBezTo>
                    <a:lnTo>
                      <a:pt x="30347" y="782425"/>
                    </a:lnTo>
                    <a:cubicBezTo>
                      <a:pt x="22298" y="782425"/>
                      <a:pt x="14580" y="779227"/>
                      <a:pt x="8888" y="773536"/>
                    </a:cubicBezTo>
                    <a:cubicBezTo>
                      <a:pt x="3197" y="767845"/>
                      <a:pt x="0" y="760126"/>
                      <a:pt x="0" y="752078"/>
                    </a:cubicBezTo>
                    <a:lnTo>
                      <a:pt x="0" y="30347"/>
                    </a:lnTo>
                    <a:cubicBezTo>
                      <a:pt x="0" y="22298"/>
                      <a:pt x="3197" y="14580"/>
                      <a:pt x="8888" y="8888"/>
                    </a:cubicBezTo>
                    <a:cubicBezTo>
                      <a:pt x="14580" y="3197"/>
                      <a:pt x="22298" y="0"/>
                      <a:pt x="30347" y="0"/>
                    </a:cubicBezTo>
                    <a:close/>
                  </a:path>
                </a:pathLst>
              </a:custGeom>
              <a:solidFill>
                <a:srgbClr val="05264A">
                  <a:alpha val="66667"/>
                </a:srgbClr>
              </a:solidFill>
            </p:spPr>
          </p:sp>
          <p:sp>
            <p:nvSpPr>
              <p:cNvPr name="TextBox 8" id="8"/>
              <p:cNvSpPr txBox="true"/>
              <p:nvPr/>
            </p:nvSpPr>
            <p:spPr>
              <a:xfrm>
                <a:off x="0" y="-28575"/>
                <a:ext cx="3426720" cy="811000"/>
              </a:xfrm>
              <a:prstGeom prst="rect">
                <a:avLst/>
              </a:prstGeom>
            </p:spPr>
            <p:txBody>
              <a:bodyPr anchor="ctr" rtlCol="false" tIns="50800" lIns="50800" bIns="50800" rIns="50800"/>
              <a:lstStyle/>
              <a:p>
                <a:pPr algn="ctr">
                  <a:lnSpc>
                    <a:spcPts val="6480"/>
                  </a:lnSpc>
                </a:pPr>
              </a:p>
            </p:txBody>
          </p:sp>
        </p:grpSp>
        <p:sp>
          <p:nvSpPr>
            <p:cNvPr name="TextBox 9" id="9"/>
            <p:cNvSpPr txBox="true"/>
            <p:nvPr/>
          </p:nvSpPr>
          <p:spPr>
            <a:xfrm rot="0">
              <a:off x="706915" y="859738"/>
              <a:ext cx="16005175" cy="2212975"/>
            </a:xfrm>
            <a:prstGeom prst="rect">
              <a:avLst/>
            </a:prstGeom>
          </p:spPr>
          <p:txBody>
            <a:bodyPr anchor="t" rtlCol="false" tIns="0" lIns="0" bIns="0" rIns="0">
              <a:spAutoFit/>
            </a:bodyPr>
            <a:lstStyle/>
            <a:p>
              <a:pPr algn="ctr">
                <a:lnSpc>
                  <a:spcPts val="6480"/>
                </a:lnSpc>
                <a:spcBef>
                  <a:spcPct val="0"/>
                </a:spcBef>
              </a:pPr>
              <a:r>
                <a:rPr lang="en-US" b="true" sz="5400">
                  <a:solidFill>
                    <a:srgbClr val="FFFFFF"/>
                  </a:solidFill>
                  <a:latin typeface="Arimo Bold"/>
                  <a:ea typeface="Arimo Bold"/>
                  <a:cs typeface="Arimo Bold"/>
                  <a:sym typeface="Arimo Bold"/>
                </a:rPr>
                <a:t>Legislative Landscape: Medical Care Bans and Litigation</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7316372" cy="198275"/>
            <a:chOff x="0" y="0"/>
            <a:chExt cx="23088496" cy="264367"/>
          </a:xfrm>
        </p:grpSpPr>
        <p:sp>
          <p:nvSpPr>
            <p:cNvPr name="Freeform 3" id="3"/>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grpSp>
        <p:nvGrpSpPr>
          <p:cNvPr name="Group 4" id="4"/>
          <p:cNvGrpSpPr/>
          <p:nvPr/>
        </p:nvGrpSpPr>
        <p:grpSpPr>
          <a:xfrm rot="0">
            <a:off x="12939030" y="9258300"/>
            <a:ext cx="4870334" cy="804286"/>
            <a:chOff x="0" y="0"/>
            <a:chExt cx="6493779" cy="1072381"/>
          </a:xfrm>
        </p:grpSpPr>
        <p:sp>
          <p:nvSpPr>
            <p:cNvPr name="Freeform 5" id="5"/>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6" id="6"/>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sp>
        <p:nvSpPr>
          <p:cNvPr name="Freeform 7" id="7"/>
          <p:cNvSpPr/>
          <p:nvPr/>
        </p:nvSpPr>
        <p:spPr>
          <a:xfrm flipH="false" flipV="false" rot="0">
            <a:off x="0" y="1096427"/>
            <a:ext cx="18288000" cy="7726680"/>
          </a:xfrm>
          <a:custGeom>
            <a:avLst/>
            <a:gdLst/>
            <a:ahLst/>
            <a:cxnLst/>
            <a:rect r="r" b="b" t="t" l="l"/>
            <a:pathLst>
              <a:path h="7726680" w="18288000">
                <a:moveTo>
                  <a:pt x="0" y="0"/>
                </a:moveTo>
                <a:lnTo>
                  <a:pt x="18288000" y="0"/>
                </a:lnTo>
                <a:lnTo>
                  <a:pt x="18288000" y="7726680"/>
                </a:lnTo>
                <a:lnTo>
                  <a:pt x="0" y="7726680"/>
                </a:lnTo>
                <a:lnTo>
                  <a:pt x="0" y="0"/>
                </a:lnTo>
                <a:close/>
              </a:path>
            </a:pathLst>
          </a:custGeom>
          <a:blipFill>
            <a:blip r:embed="rId6"/>
            <a:stretch>
              <a:fillRect l="0" t="0" r="0" b="0"/>
            </a:stretch>
          </a:blipFill>
        </p:spPr>
      </p:sp>
      <p:sp>
        <p:nvSpPr>
          <p:cNvPr name="TextBox 8" id="8"/>
          <p:cNvSpPr txBox="true"/>
          <p:nvPr/>
        </p:nvSpPr>
        <p:spPr>
          <a:xfrm rot="0">
            <a:off x="553354" y="458252"/>
            <a:ext cx="16209663" cy="638175"/>
          </a:xfrm>
          <a:prstGeom prst="rect">
            <a:avLst/>
          </a:prstGeom>
        </p:spPr>
        <p:txBody>
          <a:bodyPr anchor="t" rtlCol="false" tIns="0" lIns="0" bIns="0" rIns="0">
            <a:spAutoFit/>
          </a:bodyPr>
          <a:lstStyle/>
          <a:p>
            <a:pPr algn="ctr">
              <a:lnSpc>
                <a:spcPts val="4933"/>
              </a:lnSpc>
              <a:spcBef>
                <a:spcPct val="0"/>
              </a:spcBef>
            </a:pPr>
          </a:p>
        </p:txBody>
      </p:sp>
      <p:grpSp>
        <p:nvGrpSpPr>
          <p:cNvPr name="Group 9" id="9"/>
          <p:cNvGrpSpPr/>
          <p:nvPr/>
        </p:nvGrpSpPr>
        <p:grpSpPr>
          <a:xfrm rot="0">
            <a:off x="373380" y="7943850"/>
            <a:ext cx="2556510" cy="205740"/>
            <a:chOff x="0" y="0"/>
            <a:chExt cx="3408680" cy="274320"/>
          </a:xfrm>
        </p:grpSpPr>
        <p:sp>
          <p:nvSpPr>
            <p:cNvPr name="Freeform 10" id="10"/>
            <p:cNvSpPr/>
            <p:nvPr/>
          </p:nvSpPr>
          <p:spPr>
            <a:xfrm flipH="false" flipV="false" rot="0">
              <a:off x="49530" y="48260"/>
              <a:ext cx="3310890" cy="241300"/>
            </a:xfrm>
            <a:custGeom>
              <a:avLst/>
              <a:gdLst/>
              <a:ahLst/>
              <a:cxnLst/>
              <a:rect r="r" b="b" t="t" l="l"/>
              <a:pathLst>
                <a:path h="241300" w="3310890">
                  <a:moveTo>
                    <a:pt x="78740" y="10160"/>
                  </a:moveTo>
                  <a:cubicBezTo>
                    <a:pt x="3265170" y="12700"/>
                    <a:pt x="3279140" y="20320"/>
                    <a:pt x="3293110" y="39370"/>
                  </a:cubicBezTo>
                  <a:cubicBezTo>
                    <a:pt x="3305810" y="59690"/>
                    <a:pt x="3310890" y="97790"/>
                    <a:pt x="3302000" y="119380"/>
                  </a:cubicBezTo>
                  <a:cubicBezTo>
                    <a:pt x="3293110" y="142240"/>
                    <a:pt x="3263900" y="166370"/>
                    <a:pt x="3239770" y="171450"/>
                  </a:cubicBezTo>
                  <a:cubicBezTo>
                    <a:pt x="3216910" y="176530"/>
                    <a:pt x="3180080" y="166370"/>
                    <a:pt x="3162300" y="149860"/>
                  </a:cubicBezTo>
                  <a:cubicBezTo>
                    <a:pt x="3145790" y="134620"/>
                    <a:pt x="3133090" y="97790"/>
                    <a:pt x="3136900" y="73660"/>
                  </a:cubicBezTo>
                  <a:cubicBezTo>
                    <a:pt x="3140710" y="50800"/>
                    <a:pt x="3164840" y="20320"/>
                    <a:pt x="3185160" y="10160"/>
                  </a:cubicBezTo>
                  <a:cubicBezTo>
                    <a:pt x="3206750" y="0"/>
                    <a:pt x="3246120" y="2540"/>
                    <a:pt x="3266440" y="13970"/>
                  </a:cubicBezTo>
                  <a:cubicBezTo>
                    <a:pt x="3286760" y="26670"/>
                    <a:pt x="3304540" y="60960"/>
                    <a:pt x="3307080" y="83820"/>
                  </a:cubicBezTo>
                  <a:cubicBezTo>
                    <a:pt x="3309620" y="101600"/>
                    <a:pt x="3304540" y="121920"/>
                    <a:pt x="3293110" y="135890"/>
                  </a:cubicBezTo>
                  <a:cubicBezTo>
                    <a:pt x="3279140" y="153670"/>
                    <a:pt x="3265170" y="163830"/>
                    <a:pt x="3221990" y="173990"/>
                  </a:cubicBezTo>
                  <a:cubicBezTo>
                    <a:pt x="2950210" y="241300"/>
                    <a:pt x="317500" y="210820"/>
                    <a:pt x="78740" y="166370"/>
                  </a:cubicBezTo>
                  <a:cubicBezTo>
                    <a:pt x="48260" y="160020"/>
                    <a:pt x="40640" y="158750"/>
                    <a:pt x="27940" y="147320"/>
                  </a:cubicBezTo>
                  <a:cubicBezTo>
                    <a:pt x="13970" y="134620"/>
                    <a:pt x="3810" y="114300"/>
                    <a:pt x="1270" y="97790"/>
                  </a:cubicBezTo>
                  <a:cubicBezTo>
                    <a:pt x="0" y="80010"/>
                    <a:pt x="3810" y="58420"/>
                    <a:pt x="15240" y="43180"/>
                  </a:cubicBezTo>
                  <a:cubicBezTo>
                    <a:pt x="27940" y="27940"/>
                    <a:pt x="78740" y="10160"/>
                    <a:pt x="78740" y="10160"/>
                  </a:cubicBezTo>
                </a:path>
              </a:pathLst>
            </a:custGeom>
            <a:solidFill>
              <a:srgbClr val="E7191F"/>
            </a:solidFill>
            <a:ln cap="sq">
              <a:noFill/>
              <a:prstDash val="solid"/>
              <a:miter/>
            </a:ln>
          </p:spPr>
        </p:sp>
      </p:grpSp>
      <p:grpSp>
        <p:nvGrpSpPr>
          <p:cNvPr name="Group 11" id="11"/>
          <p:cNvGrpSpPr/>
          <p:nvPr/>
        </p:nvGrpSpPr>
        <p:grpSpPr>
          <a:xfrm rot="0">
            <a:off x="478155" y="5394960"/>
            <a:ext cx="2556510" cy="205740"/>
            <a:chOff x="0" y="0"/>
            <a:chExt cx="3408680" cy="274320"/>
          </a:xfrm>
        </p:grpSpPr>
        <p:sp>
          <p:nvSpPr>
            <p:cNvPr name="Freeform 12" id="12"/>
            <p:cNvSpPr/>
            <p:nvPr/>
          </p:nvSpPr>
          <p:spPr>
            <a:xfrm flipH="false" flipV="false" rot="0">
              <a:off x="49530" y="48260"/>
              <a:ext cx="3310890" cy="241300"/>
            </a:xfrm>
            <a:custGeom>
              <a:avLst/>
              <a:gdLst/>
              <a:ahLst/>
              <a:cxnLst/>
              <a:rect r="r" b="b" t="t" l="l"/>
              <a:pathLst>
                <a:path h="241300" w="3310890">
                  <a:moveTo>
                    <a:pt x="78740" y="10160"/>
                  </a:moveTo>
                  <a:cubicBezTo>
                    <a:pt x="3265170" y="12700"/>
                    <a:pt x="3279140" y="20320"/>
                    <a:pt x="3293110" y="39370"/>
                  </a:cubicBezTo>
                  <a:cubicBezTo>
                    <a:pt x="3305810" y="59690"/>
                    <a:pt x="3310890" y="97790"/>
                    <a:pt x="3302000" y="119380"/>
                  </a:cubicBezTo>
                  <a:cubicBezTo>
                    <a:pt x="3293110" y="142240"/>
                    <a:pt x="3263900" y="166370"/>
                    <a:pt x="3239770" y="171450"/>
                  </a:cubicBezTo>
                  <a:cubicBezTo>
                    <a:pt x="3216910" y="176530"/>
                    <a:pt x="3180080" y="166370"/>
                    <a:pt x="3162300" y="149860"/>
                  </a:cubicBezTo>
                  <a:cubicBezTo>
                    <a:pt x="3145790" y="134620"/>
                    <a:pt x="3133090" y="97790"/>
                    <a:pt x="3136900" y="73660"/>
                  </a:cubicBezTo>
                  <a:cubicBezTo>
                    <a:pt x="3140710" y="50800"/>
                    <a:pt x="3164840" y="20320"/>
                    <a:pt x="3185160" y="10160"/>
                  </a:cubicBezTo>
                  <a:cubicBezTo>
                    <a:pt x="3206750" y="0"/>
                    <a:pt x="3246120" y="2540"/>
                    <a:pt x="3266440" y="13970"/>
                  </a:cubicBezTo>
                  <a:cubicBezTo>
                    <a:pt x="3286760" y="26670"/>
                    <a:pt x="3304540" y="60960"/>
                    <a:pt x="3307080" y="83820"/>
                  </a:cubicBezTo>
                  <a:cubicBezTo>
                    <a:pt x="3309620" y="101600"/>
                    <a:pt x="3304540" y="121920"/>
                    <a:pt x="3293110" y="135890"/>
                  </a:cubicBezTo>
                  <a:cubicBezTo>
                    <a:pt x="3279140" y="153670"/>
                    <a:pt x="3265170" y="163830"/>
                    <a:pt x="3221990" y="173990"/>
                  </a:cubicBezTo>
                  <a:cubicBezTo>
                    <a:pt x="2950210" y="241300"/>
                    <a:pt x="317500" y="210820"/>
                    <a:pt x="78740" y="166370"/>
                  </a:cubicBezTo>
                  <a:cubicBezTo>
                    <a:pt x="48260" y="160020"/>
                    <a:pt x="40640" y="158750"/>
                    <a:pt x="27940" y="147320"/>
                  </a:cubicBezTo>
                  <a:cubicBezTo>
                    <a:pt x="13970" y="134620"/>
                    <a:pt x="3810" y="114300"/>
                    <a:pt x="1270" y="97790"/>
                  </a:cubicBezTo>
                  <a:cubicBezTo>
                    <a:pt x="0" y="80010"/>
                    <a:pt x="3810" y="58420"/>
                    <a:pt x="15240" y="43180"/>
                  </a:cubicBezTo>
                  <a:cubicBezTo>
                    <a:pt x="27940" y="27940"/>
                    <a:pt x="78740" y="10160"/>
                    <a:pt x="78740" y="10160"/>
                  </a:cubicBezTo>
                </a:path>
              </a:pathLst>
            </a:custGeom>
            <a:solidFill>
              <a:srgbClr val="E7191F"/>
            </a:solidFill>
            <a:ln cap="sq">
              <a:noFill/>
              <a:prstDash val="solid"/>
              <a:miter/>
            </a:ln>
          </p:spPr>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65" y="0"/>
            <a:ext cx="18297723" cy="8348336"/>
          </a:xfrm>
          <a:custGeom>
            <a:avLst/>
            <a:gdLst/>
            <a:ahLst/>
            <a:cxnLst/>
            <a:rect r="r" b="b" t="t" l="l"/>
            <a:pathLst>
              <a:path h="8348336" w="18297723">
                <a:moveTo>
                  <a:pt x="0" y="0"/>
                </a:moveTo>
                <a:lnTo>
                  <a:pt x="18297723" y="0"/>
                </a:lnTo>
                <a:lnTo>
                  <a:pt x="18297723" y="8348336"/>
                </a:lnTo>
                <a:lnTo>
                  <a:pt x="0" y="8348336"/>
                </a:lnTo>
                <a:lnTo>
                  <a:pt x="0" y="0"/>
                </a:lnTo>
                <a:close/>
              </a:path>
            </a:pathLst>
          </a:custGeom>
          <a:blipFill>
            <a:blip r:embed="rId3"/>
            <a:stretch>
              <a:fillRect l="0" t="-22876" r="0" b="-22876"/>
            </a:stretch>
          </a:blipFill>
        </p:spPr>
      </p:sp>
      <p:sp>
        <p:nvSpPr>
          <p:cNvPr name="Freeform 3" id="3"/>
          <p:cNvSpPr/>
          <p:nvPr/>
        </p:nvSpPr>
        <p:spPr>
          <a:xfrm flipH="false" flipV="false" rot="0">
            <a:off x="3106412" y="8729336"/>
            <a:ext cx="4454415" cy="1168046"/>
          </a:xfrm>
          <a:custGeom>
            <a:avLst/>
            <a:gdLst/>
            <a:ahLst/>
            <a:cxnLst/>
            <a:rect r="r" b="b" t="t" l="l"/>
            <a:pathLst>
              <a:path h="1168046" w="4454415">
                <a:moveTo>
                  <a:pt x="0" y="0"/>
                </a:moveTo>
                <a:lnTo>
                  <a:pt x="4454415" y="0"/>
                </a:lnTo>
                <a:lnTo>
                  <a:pt x="4454415" y="1168046"/>
                </a:lnTo>
                <a:lnTo>
                  <a:pt x="0" y="1168046"/>
                </a:lnTo>
                <a:lnTo>
                  <a:pt x="0" y="0"/>
                </a:lnTo>
                <a:close/>
              </a:path>
            </a:pathLst>
          </a:custGeom>
          <a:blipFill>
            <a:blip r:embed="rId4">
              <a:extLst>
                <a:ext uri="{96DAC541-7B7A-43D3-8B79-37D633B846F1}">
                  <asvg:svgBlip xmlns:asvg="http://schemas.microsoft.com/office/drawing/2016/SVG/main" r:embed="rId5"/>
                </a:ext>
              </a:extLst>
            </a:blip>
            <a:stretch>
              <a:fillRect l="0" t="0" r="0" b="-1043"/>
            </a:stretch>
          </a:blipFill>
        </p:spPr>
      </p:sp>
      <p:sp>
        <p:nvSpPr>
          <p:cNvPr name="Freeform 4" id="4"/>
          <p:cNvSpPr/>
          <p:nvPr/>
        </p:nvSpPr>
        <p:spPr>
          <a:xfrm flipH="false" flipV="false" rot="0">
            <a:off x="10828063" y="8729336"/>
            <a:ext cx="3394774" cy="1281891"/>
          </a:xfrm>
          <a:custGeom>
            <a:avLst/>
            <a:gdLst/>
            <a:ahLst/>
            <a:cxnLst/>
            <a:rect r="r" b="b" t="t" l="l"/>
            <a:pathLst>
              <a:path h="1281891" w="3394774">
                <a:moveTo>
                  <a:pt x="0" y="0"/>
                </a:moveTo>
                <a:lnTo>
                  <a:pt x="3394774" y="0"/>
                </a:lnTo>
                <a:lnTo>
                  <a:pt x="3394774" y="1281890"/>
                </a:lnTo>
                <a:lnTo>
                  <a:pt x="0" y="1281890"/>
                </a:lnTo>
                <a:lnTo>
                  <a:pt x="0" y="0"/>
                </a:lnTo>
                <a:close/>
              </a:path>
            </a:pathLst>
          </a:custGeom>
          <a:blipFill>
            <a:blip r:embed="rId6"/>
            <a:stretch>
              <a:fillRect l="0" t="0" r="0" b="0"/>
            </a:stretch>
          </a:blipFill>
        </p:spPr>
      </p:sp>
      <p:grpSp>
        <p:nvGrpSpPr>
          <p:cNvPr name="Group 5" id="5"/>
          <p:cNvGrpSpPr/>
          <p:nvPr/>
        </p:nvGrpSpPr>
        <p:grpSpPr>
          <a:xfrm rot="0">
            <a:off x="402535" y="3588229"/>
            <a:ext cx="13010827" cy="2151619"/>
            <a:chOff x="0" y="0"/>
            <a:chExt cx="17347770" cy="2868825"/>
          </a:xfrm>
        </p:grpSpPr>
        <p:grpSp>
          <p:nvGrpSpPr>
            <p:cNvPr name="Group 6" id="6"/>
            <p:cNvGrpSpPr/>
            <p:nvPr/>
          </p:nvGrpSpPr>
          <p:grpSpPr>
            <a:xfrm rot="0">
              <a:off x="0" y="0"/>
              <a:ext cx="17347770" cy="2868825"/>
              <a:chOff x="0" y="0"/>
              <a:chExt cx="3426720" cy="566682"/>
            </a:xfrm>
          </p:grpSpPr>
          <p:sp>
            <p:nvSpPr>
              <p:cNvPr name="Freeform 7" id="7"/>
              <p:cNvSpPr/>
              <p:nvPr/>
            </p:nvSpPr>
            <p:spPr>
              <a:xfrm flipH="false" flipV="false" rot="0">
                <a:off x="0" y="0"/>
                <a:ext cx="3426720" cy="566682"/>
              </a:xfrm>
              <a:custGeom>
                <a:avLst/>
                <a:gdLst/>
                <a:ahLst/>
                <a:cxnLst/>
                <a:rect r="r" b="b" t="t" l="l"/>
                <a:pathLst>
                  <a:path h="566682" w="3426720">
                    <a:moveTo>
                      <a:pt x="30347" y="0"/>
                    </a:moveTo>
                    <a:lnTo>
                      <a:pt x="3396373" y="0"/>
                    </a:lnTo>
                    <a:cubicBezTo>
                      <a:pt x="3404422" y="0"/>
                      <a:pt x="3412141" y="3197"/>
                      <a:pt x="3417832" y="8888"/>
                    </a:cubicBezTo>
                    <a:cubicBezTo>
                      <a:pt x="3423523" y="14580"/>
                      <a:pt x="3426720" y="22298"/>
                      <a:pt x="3426720" y="30347"/>
                    </a:cubicBezTo>
                    <a:lnTo>
                      <a:pt x="3426720" y="536335"/>
                    </a:lnTo>
                    <a:cubicBezTo>
                      <a:pt x="3426720" y="544383"/>
                      <a:pt x="3423523" y="552102"/>
                      <a:pt x="3417832" y="557793"/>
                    </a:cubicBezTo>
                    <a:cubicBezTo>
                      <a:pt x="3412141" y="563484"/>
                      <a:pt x="3404422" y="566682"/>
                      <a:pt x="3396373" y="566682"/>
                    </a:cubicBezTo>
                    <a:lnTo>
                      <a:pt x="30347" y="566682"/>
                    </a:lnTo>
                    <a:cubicBezTo>
                      <a:pt x="22298" y="566682"/>
                      <a:pt x="14580" y="563484"/>
                      <a:pt x="8888" y="557793"/>
                    </a:cubicBezTo>
                    <a:cubicBezTo>
                      <a:pt x="3197" y="552102"/>
                      <a:pt x="0" y="544383"/>
                      <a:pt x="0" y="536335"/>
                    </a:cubicBezTo>
                    <a:lnTo>
                      <a:pt x="0" y="30347"/>
                    </a:lnTo>
                    <a:cubicBezTo>
                      <a:pt x="0" y="22298"/>
                      <a:pt x="3197" y="14580"/>
                      <a:pt x="8888" y="8888"/>
                    </a:cubicBezTo>
                    <a:cubicBezTo>
                      <a:pt x="14580" y="3197"/>
                      <a:pt x="22298" y="0"/>
                      <a:pt x="30347" y="0"/>
                    </a:cubicBezTo>
                    <a:close/>
                  </a:path>
                </a:pathLst>
              </a:custGeom>
              <a:solidFill>
                <a:srgbClr val="05264A">
                  <a:alpha val="66667"/>
                </a:srgbClr>
              </a:solidFill>
            </p:spPr>
          </p:sp>
          <p:sp>
            <p:nvSpPr>
              <p:cNvPr name="TextBox 8" id="8"/>
              <p:cNvSpPr txBox="true"/>
              <p:nvPr/>
            </p:nvSpPr>
            <p:spPr>
              <a:xfrm>
                <a:off x="0" y="-28575"/>
                <a:ext cx="3426720" cy="595257"/>
              </a:xfrm>
              <a:prstGeom prst="rect">
                <a:avLst/>
              </a:prstGeom>
            </p:spPr>
            <p:txBody>
              <a:bodyPr anchor="ctr" rtlCol="false" tIns="50800" lIns="50800" bIns="50800" rIns="50800"/>
              <a:lstStyle/>
              <a:p>
                <a:pPr algn="ctr">
                  <a:lnSpc>
                    <a:spcPts val="6480"/>
                  </a:lnSpc>
                </a:pPr>
              </a:p>
            </p:txBody>
          </p:sp>
        </p:grpSp>
        <p:sp>
          <p:nvSpPr>
            <p:cNvPr name="TextBox 9" id="9"/>
            <p:cNvSpPr txBox="true"/>
            <p:nvPr/>
          </p:nvSpPr>
          <p:spPr>
            <a:xfrm rot="0">
              <a:off x="706915" y="859738"/>
              <a:ext cx="16005175" cy="1120775"/>
            </a:xfrm>
            <a:prstGeom prst="rect">
              <a:avLst/>
            </a:prstGeom>
          </p:spPr>
          <p:txBody>
            <a:bodyPr anchor="t" rtlCol="false" tIns="0" lIns="0" bIns="0" rIns="0">
              <a:spAutoFit/>
            </a:bodyPr>
            <a:lstStyle/>
            <a:p>
              <a:pPr algn="ctr">
                <a:lnSpc>
                  <a:spcPts val="6480"/>
                </a:lnSpc>
                <a:spcBef>
                  <a:spcPct val="0"/>
                </a:spcBef>
              </a:pPr>
              <a:r>
                <a:rPr lang="en-US" b="true" sz="5400">
                  <a:solidFill>
                    <a:srgbClr val="FFFFFF"/>
                  </a:solidFill>
                  <a:latin typeface="Arimo Bold"/>
                  <a:ea typeface="Arimo Bold"/>
                  <a:cs typeface="Arimo Bold"/>
                  <a:sym typeface="Arimo Bold"/>
                </a:rPr>
                <a:t>What Can We Do? </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65" y="0"/>
            <a:ext cx="18297723" cy="8348336"/>
          </a:xfrm>
          <a:custGeom>
            <a:avLst/>
            <a:gdLst/>
            <a:ahLst/>
            <a:cxnLst/>
            <a:rect r="r" b="b" t="t" l="l"/>
            <a:pathLst>
              <a:path h="8348336" w="18297723">
                <a:moveTo>
                  <a:pt x="0" y="0"/>
                </a:moveTo>
                <a:lnTo>
                  <a:pt x="18297723" y="0"/>
                </a:lnTo>
                <a:lnTo>
                  <a:pt x="18297723" y="8348336"/>
                </a:lnTo>
                <a:lnTo>
                  <a:pt x="0" y="8348336"/>
                </a:lnTo>
                <a:lnTo>
                  <a:pt x="0" y="0"/>
                </a:lnTo>
                <a:close/>
              </a:path>
            </a:pathLst>
          </a:custGeom>
          <a:blipFill>
            <a:blip r:embed="rId3"/>
            <a:stretch>
              <a:fillRect l="0" t="-22876" r="0" b="-22876"/>
            </a:stretch>
          </a:blipFill>
        </p:spPr>
      </p:sp>
      <p:sp>
        <p:nvSpPr>
          <p:cNvPr name="Freeform 3" id="3"/>
          <p:cNvSpPr/>
          <p:nvPr/>
        </p:nvSpPr>
        <p:spPr>
          <a:xfrm flipH="false" flipV="false" rot="0">
            <a:off x="3106412" y="8729336"/>
            <a:ext cx="4454415" cy="1168046"/>
          </a:xfrm>
          <a:custGeom>
            <a:avLst/>
            <a:gdLst/>
            <a:ahLst/>
            <a:cxnLst/>
            <a:rect r="r" b="b" t="t" l="l"/>
            <a:pathLst>
              <a:path h="1168046" w="4454415">
                <a:moveTo>
                  <a:pt x="0" y="0"/>
                </a:moveTo>
                <a:lnTo>
                  <a:pt x="4454415" y="0"/>
                </a:lnTo>
                <a:lnTo>
                  <a:pt x="4454415" y="1168046"/>
                </a:lnTo>
                <a:lnTo>
                  <a:pt x="0" y="1168046"/>
                </a:lnTo>
                <a:lnTo>
                  <a:pt x="0" y="0"/>
                </a:lnTo>
                <a:close/>
              </a:path>
            </a:pathLst>
          </a:custGeom>
          <a:blipFill>
            <a:blip r:embed="rId4">
              <a:extLst>
                <a:ext uri="{96DAC541-7B7A-43D3-8B79-37D633B846F1}">
                  <asvg:svgBlip xmlns:asvg="http://schemas.microsoft.com/office/drawing/2016/SVG/main" r:embed="rId5"/>
                </a:ext>
              </a:extLst>
            </a:blip>
            <a:stretch>
              <a:fillRect l="0" t="0" r="0" b="-1043"/>
            </a:stretch>
          </a:blipFill>
        </p:spPr>
      </p:sp>
      <p:sp>
        <p:nvSpPr>
          <p:cNvPr name="Freeform 4" id="4"/>
          <p:cNvSpPr/>
          <p:nvPr/>
        </p:nvSpPr>
        <p:spPr>
          <a:xfrm flipH="false" flipV="false" rot="0">
            <a:off x="10828063" y="8729336"/>
            <a:ext cx="3394774" cy="1281891"/>
          </a:xfrm>
          <a:custGeom>
            <a:avLst/>
            <a:gdLst/>
            <a:ahLst/>
            <a:cxnLst/>
            <a:rect r="r" b="b" t="t" l="l"/>
            <a:pathLst>
              <a:path h="1281891" w="3394774">
                <a:moveTo>
                  <a:pt x="0" y="0"/>
                </a:moveTo>
                <a:lnTo>
                  <a:pt x="3394774" y="0"/>
                </a:lnTo>
                <a:lnTo>
                  <a:pt x="3394774" y="1281890"/>
                </a:lnTo>
                <a:lnTo>
                  <a:pt x="0" y="1281890"/>
                </a:lnTo>
                <a:lnTo>
                  <a:pt x="0" y="0"/>
                </a:lnTo>
                <a:close/>
              </a:path>
            </a:pathLst>
          </a:custGeom>
          <a:blipFill>
            <a:blip r:embed="rId6"/>
            <a:stretch>
              <a:fillRect l="0" t="0" r="0" b="0"/>
            </a:stretch>
          </a:blipFill>
        </p:spPr>
      </p:sp>
      <p:grpSp>
        <p:nvGrpSpPr>
          <p:cNvPr name="Group 5" id="5"/>
          <p:cNvGrpSpPr/>
          <p:nvPr/>
        </p:nvGrpSpPr>
        <p:grpSpPr>
          <a:xfrm rot="0">
            <a:off x="773733" y="284786"/>
            <a:ext cx="16712127" cy="5694934"/>
            <a:chOff x="0" y="0"/>
            <a:chExt cx="22282836" cy="7593246"/>
          </a:xfrm>
        </p:grpSpPr>
        <p:grpSp>
          <p:nvGrpSpPr>
            <p:cNvPr name="Group 6" id="6"/>
            <p:cNvGrpSpPr/>
            <p:nvPr/>
          </p:nvGrpSpPr>
          <p:grpSpPr>
            <a:xfrm rot="0">
              <a:off x="0" y="0"/>
              <a:ext cx="22282836" cy="7593246"/>
              <a:chOff x="0" y="0"/>
              <a:chExt cx="4604135" cy="1568935"/>
            </a:xfrm>
          </p:grpSpPr>
          <p:sp>
            <p:nvSpPr>
              <p:cNvPr name="Freeform 7" id="7"/>
              <p:cNvSpPr/>
              <p:nvPr/>
            </p:nvSpPr>
            <p:spPr>
              <a:xfrm flipH="false" flipV="false" rot="0">
                <a:off x="0" y="0"/>
                <a:ext cx="4604135" cy="1568935"/>
              </a:xfrm>
              <a:custGeom>
                <a:avLst/>
                <a:gdLst/>
                <a:ahLst/>
                <a:cxnLst/>
                <a:rect r="r" b="b" t="t" l="l"/>
                <a:pathLst>
                  <a:path h="1568935" w="4604135">
                    <a:moveTo>
                      <a:pt x="22586" y="0"/>
                    </a:moveTo>
                    <a:lnTo>
                      <a:pt x="4581549" y="0"/>
                    </a:lnTo>
                    <a:cubicBezTo>
                      <a:pt x="4587539" y="0"/>
                      <a:pt x="4593284" y="2380"/>
                      <a:pt x="4597519" y="6615"/>
                    </a:cubicBezTo>
                    <a:cubicBezTo>
                      <a:pt x="4601755" y="10851"/>
                      <a:pt x="4604135" y="16596"/>
                      <a:pt x="4604135" y="22586"/>
                    </a:cubicBezTo>
                    <a:lnTo>
                      <a:pt x="4604135" y="1546349"/>
                    </a:lnTo>
                    <a:cubicBezTo>
                      <a:pt x="4604135" y="1558823"/>
                      <a:pt x="4594023" y="1568935"/>
                      <a:pt x="4581549" y="1568935"/>
                    </a:cubicBezTo>
                    <a:lnTo>
                      <a:pt x="22586" y="1568935"/>
                    </a:lnTo>
                    <a:cubicBezTo>
                      <a:pt x="10112" y="1568935"/>
                      <a:pt x="0" y="1558823"/>
                      <a:pt x="0" y="1546349"/>
                    </a:cubicBezTo>
                    <a:lnTo>
                      <a:pt x="0" y="22586"/>
                    </a:lnTo>
                    <a:cubicBezTo>
                      <a:pt x="0" y="10112"/>
                      <a:pt x="10112" y="0"/>
                      <a:pt x="22586" y="0"/>
                    </a:cubicBezTo>
                    <a:close/>
                  </a:path>
                </a:pathLst>
              </a:custGeom>
              <a:solidFill>
                <a:srgbClr val="05264A">
                  <a:alpha val="66667"/>
                </a:srgbClr>
              </a:solidFill>
            </p:spPr>
          </p:sp>
          <p:sp>
            <p:nvSpPr>
              <p:cNvPr name="TextBox 8" id="8"/>
              <p:cNvSpPr txBox="true"/>
              <p:nvPr/>
            </p:nvSpPr>
            <p:spPr>
              <a:xfrm>
                <a:off x="0" y="-28575"/>
                <a:ext cx="4604135" cy="1597510"/>
              </a:xfrm>
              <a:prstGeom prst="rect">
                <a:avLst/>
              </a:prstGeom>
            </p:spPr>
            <p:txBody>
              <a:bodyPr anchor="ctr" rtlCol="false" tIns="50800" lIns="50800" bIns="50800" rIns="50800"/>
              <a:lstStyle/>
              <a:p>
                <a:pPr algn="ctr">
                  <a:lnSpc>
                    <a:spcPts val="6480"/>
                  </a:lnSpc>
                </a:pPr>
              </a:p>
            </p:txBody>
          </p:sp>
        </p:grpSp>
        <p:sp>
          <p:nvSpPr>
            <p:cNvPr name="TextBox 9" id="9"/>
            <p:cNvSpPr txBox="true"/>
            <p:nvPr/>
          </p:nvSpPr>
          <p:spPr>
            <a:xfrm rot="0">
              <a:off x="908016" y="820651"/>
              <a:ext cx="20558302" cy="5923369"/>
            </a:xfrm>
            <a:prstGeom prst="rect">
              <a:avLst/>
            </a:prstGeom>
          </p:spPr>
          <p:txBody>
            <a:bodyPr anchor="t" rtlCol="false" tIns="0" lIns="0" bIns="0" rIns="0">
              <a:spAutoFit/>
            </a:bodyPr>
            <a:lstStyle/>
            <a:p>
              <a:pPr algn="ctr">
                <a:lnSpc>
                  <a:spcPts val="6194"/>
                </a:lnSpc>
              </a:pPr>
              <a:r>
                <a:rPr lang="en-US" sz="5162" b="true">
                  <a:solidFill>
                    <a:srgbClr val="FFFFFF"/>
                  </a:solidFill>
                  <a:latin typeface="Arimo Bold"/>
                  <a:ea typeface="Arimo Bold"/>
                  <a:cs typeface="Arimo Bold"/>
                  <a:sym typeface="Arimo Bold"/>
                </a:rPr>
                <a:t>What Can We Do? </a:t>
              </a:r>
            </a:p>
            <a:p>
              <a:pPr algn="ctr">
                <a:lnSpc>
                  <a:spcPts val="6194"/>
                </a:lnSpc>
              </a:pPr>
            </a:p>
            <a:p>
              <a:pPr algn="l" marL="986906" indent="-493453" lvl="1">
                <a:lnSpc>
                  <a:spcPts val="5485"/>
                </a:lnSpc>
                <a:buFont typeface="Arial"/>
                <a:buChar char="•"/>
              </a:pPr>
              <a:r>
                <a:rPr lang="en-US" b="true" sz="4571">
                  <a:solidFill>
                    <a:srgbClr val="FFFFFF"/>
                  </a:solidFill>
                  <a:latin typeface="Arimo Bold"/>
                  <a:ea typeface="Arimo Bold"/>
                  <a:cs typeface="Arimo Bold"/>
                  <a:sym typeface="Arimo Bold"/>
                </a:rPr>
                <a:t>Share your story</a:t>
              </a:r>
            </a:p>
            <a:p>
              <a:pPr algn="l" marL="986906" indent="-493453" lvl="1">
                <a:lnSpc>
                  <a:spcPts val="5485"/>
                </a:lnSpc>
                <a:buFont typeface="Arial"/>
                <a:buChar char="•"/>
              </a:pPr>
              <a:r>
                <a:rPr lang="en-US" b="true" sz="4571">
                  <a:solidFill>
                    <a:srgbClr val="FFFFFF"/>
                  </a:solidFill>
                  <a:latin typeface="Arimo Bold"/>
                  <a:ea typeface="Arimo Bold"/>
                  <a:cs typeface="Arimo Bold"/>
                  <a:sym typeface="Arimo Bold"/>
                </a:rPr>
                <a:t>Appeal Claim Denials</a:t>
              </a:r>
            </a:p>
            <a:p>
              <a:pPr algn="l" marL="986906" indent="-493453" lvl="1">
                <a:lnSpc>
                  <a:spcPts val="5485"/>
                </a:lnSpc>
                <a:buFont typeface="Arial"/>
                <a:buChar char="•"/>
              </a:pPr>
              <a:r>
                <a:rPr lang="en-US" b="true" sz="4571">
                  <a:solidFill>
                    <a:srgbClr val="FFFFFF"/>
                  </a:solidFill>
                  <a:latin typeface="Arimo Bold"/>
                  <a:ea typeface="Arimo Bold"/>
                  <a:cs typeface="Arimo Bold"/>
                  <a:sym typeface="Arimo Bold"/>
                </a:rPr>
                <a:t>Report Harm and Threats</a:t>
              </a:r>
            </a:p>
            <a:p>
              <a:pPr algn="ctr">
                <a:lnSpc>
                  <a:spcPts val="6194"/>
                </a:lnSpc>
                <a:spcBef>
                  <a:spcPct val="0"/>
                </a:spcBef>
              </a:pP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0" y="0"/>
            <a:ext cx="17316372" cy="198275"/>
            <a:chOff x="0" y="0"/>
            <a:chExt cx="23088496" cy="264367"/>
          </a:xfrm>
        </p:grpSpPr>
        <p:sp>
          <p:nvSpPr>
            <p:cNvPr name="Freeform 5" id="5"/>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sp>
        <p:nvSpPr>
          <p:cNvPr name="TextBox 9" id="9"/>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sp>
        <p:nvSpPr>
          <p:cNvPr name="TextBox 10" id="10"/>
          <p:cNvSpPr txBox="true"/>
          <p:nvPr/>
        </p:nvSpPr>
        <p:spPr>
          <a:xfrm rot="0">
            <a:off x="1020776" y="844353"/>
            <a:ext cx="16238524" cy="654955"/>
          </a:xfrm>
          <a:prstGeom prst="rect">
            <a:avLst/>
          </a:prstGeom>
        </p:spPr>
        <p:txBody>
          <a:bodyPr anchor="t" rtlCol="false" tIns="0" lIns="0" bIns="0" rIns="0">
            <a:spAutoFit/>
          </a:bodyPr>
          <a:lstStyle/>
          <a:p>
            <a:pPr algn="l">
              <a:lnSpc>
                <a:spcPts val="4402"/>
              </a:lnSpc>
            </a:pPr>
            <a:r>
              <a:rPr lang="en-US" b="true" sz="5404" spc="45">
                <a:solidFill>
                  <a:srgbClr val="000000"/>
                </a:solidFill>
                <a:latin typeface="Arimo Bold"/>
                <a:ea typeface="Arimo Bold"/>
                <a:cs typeface="Arimo Bold"/>
                <a:sym typeface="Arimo Bold"/>
              </a:rPr>
              <a:t>Storytelling is powerful!</a:t>
            </a:r>
          </a:p>
        </p:txBody>
      </p:sp>
      <p:grpSp>
        <p:nvGrpSpPr>
          <p:cNvPr name="Group 11" id="11"/>
          <p:cNvGrpSpPr/>
          <p:nvPr/>
        </p:nvGrpSpPr>
        <p:grpSpPr>
          <a:xfrm rot="0">
            <a:off x="890872" y="1804108"/>
            <a:ext cx="15855973" cy="6603199"/>
            <a:chOff x="0" y="0"/>
            <a:chExt cx="4293968" cy="1788217"/>
          </a:xfrm>
        </p:grpSpPr>
        <p:sp>
          <p:nvSpPr>
            <p:cNvPr name="Freeform 12" id="12"/>
            <p:cNvSpPr/>
            <p:nvPr/>
          </p:nvSpPr>
          <p:spPr>
            <a:xfrm flipH="false" flipV="false" rot="0">
              <a:off x="0" y="0"/>
              <a:ext cx="4293968" cy="1788217"/>
            </a:xfrm>
            <a:custGeom>
              <a:avLst/>
              <a:gdLst/>
              <a:ahLst/>
              <a:cxnLst/>
              <a:rect r="r" b="b" t="t" l="l"/>
              <a:pathLst>
                <a:path h="1788217" w="4293968">
                  <a:moveTo>
                    <a:pt x="24902" y="0"/>
                  </a:moveTo>
                  <a:lnTo>
                    <a:pt x="4269067" y="0"/>
                  </a:lnTo>
                  <a:cubicBezTo>
                    <a:pt x="4275671" y="0"/>
                    <a:pt x="4282005" y="2624"/>
                    <a:pt x="4286675" y="7293"/>
                  </a:cubicBezTo>
                  <a:cubicBezTo>
                    <a:pt x="4291345" y="11963"/>
                    <a:pt x="4293968" y="18297"/>
                    <a:pt x="4293968" y="24902"/>
                  </a:cubicBezTo>
                  <a:lnTo>
                    <a:pt x="4293968" y="1763316"/>
                  </a:lnTo>
                  <a:cubicBezTo>
                    <a:pt x="4293968" y="1777069"/>
                    <a:pt x="4282819" y="1788217"/>
                    <a:pt x="4269067" y="1788217"/>
                  </a:cubicBezTo>
                  <a:lnTo>
                    <a:pt x="24902" y="1788217"/>
                  </a:lnTo>
                  <a:cubicBezTo>
                    <a:pt x="18297" y="1788217"/>
                    <a:pt x="11963" y="1785594"/>
                    <a:pt x="7293" y="1780924"/>
                  </a:cubicBezTo>
                  <a:cubicBezTo>
                    <a:pt x="2624" y="1776254"/>
                    <a:pt x="0" y="1769920"/>
                    <a:pt x="0" y="1763316"/>
                  </a:cubicBezTo>
                  <a:lnTo>
                    <a:pt x="0" y="24902"/>
                  </a:lnTo>
                  <a:cubicBezTo>
                    <a:pt x="0" y="18297"/>
                    <a:pt x="2624" y="11963"/>
                    <a:pt x="7293" y="7293"/>
                  </a:cubicBezTo>
                  <a:cubicBezTo>
                    <a:pt x="11963" y="2624"/>
                    <a:pt x="18297" y="0"/>
                    <a:pt x="24902" y="0"/>
                  </a:cubicBezTo>
                  <a:close/>
                </a:path>
              </a:pathLst>
            </a:custGeom>
            <a:solidFill>
              <a:srgbClr val="05264A">
                <a:alpha val="66667"/>
              </a:srgbClr>
            </a:solidFill>
          </p:spPr>
        </p:sp>
        <p:sp>
          <p:nvSpPr>
            <p:cNvPr name="TextBox 13" id="13"/>
            <p:cNvSpPr txBox="true"/>
            <p:nvPr/>
          </p:nvSpPr>
          <p:spPr>
            <a:xfrm>
              <a:off x="0" y="-28575"/>
              <a:ext cx="4293968" cy="1816792"/>
            </a:xfrm>
            <a:prstGeom prst="rect">
              <a:avLst/>
            </a:prstGeom>
          </p:spPr>
          <p:txBody>
            <a:bodyPr anchor="ctr" rtlCol="false" tIns="50110" lIns="50110" bIns="50110" rIns="50110"/>
            <a:lstStyle/>
            <a:p>
              <a:pPr algn="ctr">
                <a:lnSpc>
                  <a:spcPts val="6480"/>
                </a:lnSpc>
              </a:pPr>
            </a:p>
          </p:txBody>
        </p:sp>
      </p:grpSp>
      <p:sp>
        <p:nvSpPr>
          <p:cNvPr name="TextBox 14" id="14"/>
          <p:cNvSpPr txBox="true"/>
          <p:nvPr/>
        </p:nvSpPr>
        <p:spPr>
          <a:xfrm rot="0">
            <a:off x="1266676" y="2343457"/>
            <a:ext cx="14872157" cy="5505450"/>
          </a:xfrm>
          <a:prstGeom prst="rect">
            <a:avLst/>
          </a:prstGeom>
        </p:spPr>
        <p:txBody>
          <a:bodyPr anchor="t" rtlCol="false" tIns="0" lIns="0" bIns="0" rIns="0">
            <a:spAutoFit/>
          </a:bodyPr>
          <a:lstStyle/>
          <a:p>
            <a:pPr algn="l" marL="864310" indent="-432155" lvl="1">
              <a:lnSpc>
                <a:spcPts val="4803"/>
              </a:lnSpc>
              <a:buFont typeface="Arial"/>
              <a:buChar char="•"/>
            </a:pPr>
            <a:r>
              <a:rPr lang="en-US" sz="4003">
                <a:solidFill>
                  <a:srgbClr val="FFFFFF"/>
                </a:solidFill>
                <a:latin typeface="Arimo"/>
                <a:ea typeface="Arimo"/>
                <a:cs typeface="Arimo"/>
                <a:sym typeface="Arimo"/>
              </a:rPr>
              <a:t>Our stories contribute to the narrative ecosystem</a:t>
            </a:r>
          </a:p>
          <a:p>
            <a:pPr algn="l" marL="864310" indent="-432155" lvl="1">
              <a:lnSpc>
                <a:spcPts val="4803"/>
              </a:lnSpc>
              <a:buFont typeface="Arial"/>
              <a:buChar char="•"/>
            </a:pPr>
            <a:r>
              <a:rPr lang="en-US" sz="4003">
                <a:solidFill>
                  <a:srgbClr val="FFFFFF"/>
                </a:solidFill>
                <a:latin typeface="Arimo"/>
                <a:ea typeface="Arimo"/>
                <a:cs typeface="Arimo"/>
                <a:sym typeface="Arimo"/>
              </a:rPr>
              <a:t>Emphasize the benefits of this care—and the harms of denying it</a:t>
            </a:r>
          </a:p>
          <a:p>
            <a:pPr algn="l" marL="864310" indent="-432155" lvl="1">
              <a:lnSpc>
                <a:spcPts val="4803"/>
              </a:lnSpc>
              <a:buFont typeface="Arial"/>
              <a:buChar char="•"/>
            </a:pPr>
            <a:r>
              <a:rPr lang="en-US" sz="4003">
                <a:solidFill>
                  <a:srgbClr val="FFFFFF"/>
                </a:solidFill>
                <a:latin typeface="Arimo"/>
                <a:ea typeface="Arimo"/>
                <a:cs typeface="Arimo"/>
                <a:sym typeface="Arimo"/>
              </a:rPr>
              <a:t>Lead with values</a:t>
            </a:r>
          </a:p>
          <a:p>
            <a:pPr algn="l" marL="1728621" indent="-576207" lvl="2">
              <a:lnSpc>
                <a:spcPts val="4803"/>
              </a:lnSpc>
              <a:buFont typeface="Arial"/>
              <a:buChar char="⚬"/>
            </a:pPr>
            <a:r>
              <a:rPr lang="en-US" sz="4003">
                <a:solidFill>
                  <a:srgbClr val="FFFFFF"/>
                </a:solidFill>
                <a:latin typeface="Arimo"/>
                <a:ea typeface="Arimo"/>
                <a:cs typeface="Arimo"/>
                <a:sym typeface="Arimo"/>
              </a:rPr>
              <a:t>Privacy of medical decision-making</a:t>
            </a:r>
          </a:p>
          <a:p>
            <a:pPr algn="l" marL="1728621" indent="-576207" lvl="2">
              <a:lnSpc>
                <a:spcPts val="4803"/>
              </a:lnSpc>
              <a:buFont typeface="Arial"/>
              <a:buChar char="⚬"/>
            </a:pPr>
            <a:r>
              <a:rPr lang="en-US" sz="4003">
                <a:solidFill>
                  <a:srgbClr val="FFFFFF"/>
                </a:solidFill>
                <a:latin typeface="Arimo"/>
                <a:ea typeface="Arimo"/>
                <a:cs typeface="Arimo"/>
                <a:sym typeface="Arimo"/>
              </a:rPr>
              <a:t>Freedom to live as ourselves without government interference</a:t>
            </a:r>
          </a:p>
          <a:p>
            <a:pPr algn="l" marL="1728621" indent="-576207" lvl="2">
              <a:lnSpc>
                <a:spcPts val="4803"/>
              </a:lnSpc>
              <a:buFont typeface="Arial"/>
              <a:buChar char="⚬"/>
            </a:pPr>
            <a:r>
              <a:rPr lang="en-US" sz="4003">
                <a:solidFill>
                  <a:srgbClr val="FFFFFF"/>
                </a:solidFill>
                <a:latin typeface="Arimo"/>
                <a:ea typeface="Arimo"/>
                <a:cs typeface="Arimo"/>
                <a:sym typeface="Arimo"/>
              </a:rPr>
              <a:t>Love and acceptance for who we are, even with our differences</a:t>
            </a:r>
          </a:p>
        </p:txBody>
      </p:sp>
      <p:grpSp>
        <p:nvGrpSpPr>
          <p:cNvPr name="Group 15" id="15"/>
          <p:cNvGrpSpPr/>
          <p:nvPr/>
        </p:nvGrpSpPr>
        <p:grpSpPr>
          <a:xfrm rot="0">
            <a:off x="12939030" y="9258300"/>
            <a:ext cx="4870334" cy="804286"/>
            <a:chOff x="0" y="0"/>
            <a:chExt cx="6493779" cy="1072381"/>
          </a:xfrm>
        </p:grpSpPr>
        <p:sp>
          <p:nvSpPr>
            <p:cNvPr name="Freeform 16" id="16"/>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17" id="17"/>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0" y="0"/>
            <a:ext cx="17316372" cy="198275"/>
            <a:chOff x="0" y="0"/>
            <a:chExt cx="23088496" cy="264367"/>
          </a:xfrm>
        </p:grpSpPr>
        <p:sp>
          <p:nvSpPr>
            <p:cNvPr name="Freeform 5" id="5"/>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sp>
        <p:nvSpPr>
          <p:cNvPr name="TextBox 9" id="9"/>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sp>
        <p:nvSpPr>
          <p:cNvPr name="TextBox 10" id="10"/>
          <p:cNvSpPr txBox="true"/>
          <p:nvPr/>
        </p:nvSpPr>
        <p:spPr>
          <a:xfrm rot="0">
            <a:off x="538924" y="571168"/>
            <a:ext cx="16238524" cy="654955"/>
          </a:xfrm>
          <a:prstGeom prst="rect">
            <a:avLst/>
          </a:prstGeom>
        </p:spPr>
        <p:txBody>
          <a:bodyPr anchor="t" rtlCol="false" tIns="0" lIns="0" bIns="0" rIns="0">
            <a:spAutoFit/>
          </a:bodyPr>
          <a:lstStyle/>
          <a:p>
            <a:pPr algn="l">
              <a:lnSpc>
                <a:spcPts val="4402"/>
              </a:lnSpc>
            </a:pPr>
            <a:r>
              <a:rPr lang="en-US" b="true" sz="5404" spc="45">
                <a:solidFill>
                  <a:srgbClr val="000000"/>
                </a:solidFill>
                <a:latin typeface="Arimo Bold"/>
                <a:ea typeface="Arimo Bold"/>
                <a:cs typeface="Arimo Bold"/>
                <a:sym typeface="Arimo Bold"/>
              </a:rPr>
              <a:t>What to do if an insurance claim is denied</a:t>
            </a:r>
          </a:p>
        </p:txBody>
      </p:sp>
      <p:grpSp>
        <p:nvGrpSpPr>
          <p:cNvPr name="Group 11" id="11"/>
          <p:cNvGrpSpPr/>
          <p:nvPr/>
        </p:nvGrpSpPr>
        <p:grpSpPr>
          <a:xfrm rot="0">
            <a:off x="12939030" y="9258300"/>
            <a:ext cx="4870334" cy="804286"/>
            <a:chOff x="0" y="0"/>
            <a:chExt cx="6493779" cy="1072381"/>
          </a:xfrm>
        </p:grpSpPr>
        <p:sp>
          <p:nvSpPr>
            <p:cNvPr name="Freeform 12" id="12"/>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13" id="13"/>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grpSp>
        <p:nvGrpSpPr>
          <p:cNvPr name="Group 14" id="14"/>
          <p:cNvGrpSpPr/>
          <p:nvPr/>
        </p:nvGrpSpPr>
        <p:grpSpPr>
          <a:xfrm rot="0">
            <a:off x="782039" y="1226123"/>
            <a:ext cx="17027325" cy="7834755"/>
            <a:chOff x="0" y="0"/>
            <a:chExt cx="4611183" cy="2121736"/>
          </a:xfrm>
        </p:grpSpPr>
        <p:sp>
          <p:nvSpPr>
            <p:cNvPr name="Freeform 15" id="15"/>
            <p:cNvSpPr/>
            <p:nvPr/>
          </p:nvSpPr>
          <p:spPr>
            <a:xfrm flipH="false" flipV="false" rot="0">
              <a:off x="0" y="0"/>
              <a:ext cx="4611183" cy="2121736"/>
            </a:xfrm>
            <a:custGeom>
              <a:avLst/>
              <a:gdLst/>
              <a:ahLst/>
              <a:cxnLst/>
              <a:rect r="r" b="b" t="t" l="l"/>
              <a:pathLst>
                <a:path h="2121736" w="4611183">
                  <a:moveTo>
                    <a:pt x="23188" y="0"/>
                  </a:moveTo>
                  <a:lnTo>
                    <a:pt x="4587994" y="0"/>
                  </a:lnTo>
                  <a:cubicBezTo>
                    <a:pt x="4594144" y="0"/>
                    <a:pt x="4600042" y="2443"/>
                    <a:pt x="4604391" y="6792"/>
                  </a:cubicBezTo>
                  <a:cubicBezTo>
                    <a:pt x="4608740" y="11140"/>
                    <a:pt x="4611183" y="17039"/>
                    <a:pt x="4611183" y="23188"/>
                  </a:cubicBezTo>
                  <a:lnTo>
                    <a:pt x="4611183" y="2098547"/>
                  </a:lnTo>
                  <a:cubicBezTo>
                    <a:pt x="4611183" y="2104698"/>
                    <a:pt x="4608740" y="2110596"/>
                    <a:pt x="4604391" y="2114944"/>
                  </a:cubicBezTo>
                  <a:cubicBezTo>
                    <a:pt x="4600042" y="2119293"/>
                    <a:pt x="4594144" y="2121736"/>
                    <a:pt x="4587994" y="2121736"/>
                  </a:cubicBezTo>
                  <a:lnTo>
                    <a:pt x="23188" y="2121736"/>
                  </a:lnTo>
                  <a:cubicBezTo>
                    <a:pt x="17039" y="2121736"/>
                    <a:pt x="11140" y="2119293"/>
                    <a:pt x="6792" y="2114944"/>
                  </a:cubicBezTo>
                  <a:cubicBezTo>
                    <a:pt x="2443" y="2110596"/>
                    <a:pt x="0" y="2104698"/>
                    <a:pt x="0" y="2098547"/>
                  </a:cubicBezTo>
                  <a:lnTo>
                    <a:pt x="0" y="23188"/>
                  </a:lnTo>
                  <a:cubicBezTo>
                    <a:pt x="0" y="17039"/>
                    <a:pt x="2443" y="11140"/>
                    <a:pt x="6792" y="6792"/>
                  </a:cubicBezTo>
                  <a:cubicBezTo>
                    <a:pt x="11140" y="2443"/>
                    <a:pt x="17039" y="0"/>
                    <a:pt x="23188" y="0"/>
                  </a:cubicBezTo>
                  <a:close/>
                </a:path>
              </a:pathLst>
            </a:custGeom>
            <a:solidFill>
              <a:srgbClr val="05264A">
                <a:alpha val="66667"/>
              </a:srgbClr>
            </a:solidFill>
          </p:spPr>
        </p:sp>
        <p:sp>
          <p:nvSpPr>
            <p:cNvPr name="TextBox 16" id="16"/>
            <p:cNvSpPr txBox="true"/>
            <p:nvPr/>
          </p:nvSpPr>
          <p:spPr>
            <a:xfrm>
              <a:off x="0" y="-28575"/>
              <a:ext cx="4611183" cy="2150311"/>
            </a:xfrm>
            <a:prstGeom prst="rect">
              <a:avLst/>
            </a:prstGeom>
          </p:spPr>
          <p:txBody>
            <a:bodyPr anchor="ctr" rtlCol="false" tIns="50110" lIns="50110" bIns="50110" rIns="50110"/>
            <a:lstStyle/>
            <a:p>
              <a:pPr algn="ctr">
                <a:lnSpc>
                  <a:spcPts val="6480"/>
                </a:lnSpc>
              </a:pPr>
            </a:p>
          </p:txBody>
        </p:sp>
      </p:grpSp>
      <p:sp>
        <p:nvSpPr>
          <p:cNvPr name="TextBox 17" id="17"/>
          <p:cNvSpPr txBox="true"/>
          <p:nvPr/>
        </p:nvSpPr>
        <p:spPr>
          <a:xfrm rot="0">
            <a:off x="1549770" y="1590675"/>
            <a:ext cx="15709530" cy="7086600"/>
          </a:xfrm>
          <a:prstGeom prst="rect">
            <a:avLst/>
          </a:prstGeom>
        </p:spPr>
        <p:txBody>
          <a:bodyPr anchor="t" rtlCol="false" tIns="0" lIns="0" bIns="0" rIns="0">
            <a:spAutoFit/>
          </a:bodyPr>
          <a:lstStyle/>
          <a:p>
            <a:pPr algn="l">
              <a:lnSpc>
                <a:spcPts val="4035"/>
              </a:lnSpc>
            </a:pPr>
            <a:r>
              <a:rPr lang="en-US" sz="3363">
                <a:solidFill>
                  <a:srgbClr val="FFFFFF"/>
                </a:solidFill>
                <a:latin typeface="Arimo"/>
                <a:ea typeface="Arimo"/>
                <a:cs typeface="Arimo"/>
                <a:sym typeface="Arimo"/>
              </a:rPr>
              <a:t>First, identify the source of the denial.</a:t>
            </a:r>
          </a:p>
          <a:p>
            <a:pPr algn="l" marL="726117" indent="-363059" lvl="1">
              <a:lnSpc>
                <a:spcPts val="4035"/>
              </a:lnSpc>
              <a:buFont typeface="Arial"/>
              <a:buChar char="•"/>
            </a:pPr>
            <a:r>
              <a:rPr lang="en-US" sz="3363">
                <a:solidFill>
                  <a:srgbClr val="FFFFFF"/>
                </a:solidFill>
                <a:latin typeface="Arimo"/>
                <a:ea typeface="Arimo"/>
                <a:cs typeface="Arimo"/>
                <a:sym typeface="Arimo"/>
              </a:rPr>
              <a:t>Use </a:t>
            </a:r>
            <a:r>
              <a:rPr lang="en-US" b="true" sz="3363" u="sng">
                <a:solidFill>
                  <a:srgbClr val="FFFFFF"/>
                </a:solidFill>
                <a:latin typeface="Arimo Bold"/>
                <a:ea typeface="Arimo Bold"/>
                <a:cs typeface="Arimo Bold"/>
                <a:sym typeface="Arimo Bold"/>
                <a:hlinkClick r:id="rId6" tooltip="https://projects.propublica.org/claimfile/"/>
              </a:rPr>
              <a:t>ProPublica’s Claim File Helper</a:t>
            </a:r>
          </a:p>
          <a:p>
            <a:pPr algn="l" marL="726117" indent="-363059" lvl="1">
              <a:lnSpc>
                <a:spcPts val="4035"/>
              </a:lnSpc>
              <a:buFont typeface="Arial"/>
              <a:buChar char="•"/>
            </a:pPr>
            <a:r>
              <a:rPr lang="en-US" sz="3363">
                <a:solidFill>
                  <a:srgbClr val="FFFFFF"/>
                </a:solidFill>
                <a:latin typeface="Arimo"/>
                <a:ea typeface="Arimo"/>
                <a:cs typeface="Arimo"/>
                <a:sym typeface="Arimo"/>
              </a:rPr>
              <a:t>Denials may be sex-specific (e.g., gender marker is not aligned); based on medical necessity (e.g., medical records don’t support necessity of care); or a plan exclusion (eit</a:t>
            </a:r>
            <a:r>
              <a:rPr lang="en-US" sz="3363">
                <a:solidFill>
                  <a:srgbClr val="FFFFFF"/>
                </a:solidFill>
                <a:latin typeface="Arimo"/>
                <a:ea typeface="Arimo"/>
                <a:cs typeface="Arimo"/>
                <a:sym typeface="Arimo"/>
              </a:rPr>
              <a:t>her blanket or targeted)</a:t>
            </a:r>
          </a:p>
          <a:p>
            <a:pPr algn="l" marL="1452234" indent="-484078" lvl="2">
              <a:lnSpc>
                <a:spcPts val="4035"/>
              </a:lnSpc>
              <a:buFont typeface="Arial"/>
              <a:buChar char="⚬"/>
            </a:pPr>
            <a:r>
              <a:rPr lang="en-US" sz="3363">
                <a:solidFill>
                  <a:srgbClr val="FFFFFF"/>
                </a:solidFill>
                <a:latin typeface="Arimo"/>
                <a:ea typeface="Arimo"/>
                <a:cs typeface="Arimo"/>
                <a:sym typeface="Arimo"/>
              </a:rPr>
              <a:t>If the denial is based on the insurance plan terms itself (e.g., the care is outside the scope of coverage), then legal ac</a:t>
            </a:r>
            <a:r>
              <a:rPr lang="en-US" sz="3363" u="none">
                <a:solidFill>
                  <a:srgbClr val="FFFFFF"/>
                </a:solidFill>
                <a:latin typeface="Arimo"/>
                <a:ea typeface="Arimo"/>
                <a:cs typeface="Arimo"/>
                <a:sym typeface="Arimo"/>
              </a:rPr>
              <a:t>ti</a:t>
            </a:r>
            <a:r>
              <a:rPr lang="en-US" sz="3363">
                <a:solidFill>
                  <a:srgbClr val="FFFFFF"/>
                </a:solidFill>
                <a:latin typeface="Arimo"/>
                <a:ea typeface="Arimo"/>
                <a:cs typeface="Arimo"/>
                <a:sym typeface="Arimo"/>
              </a:rPr>
              <a:t>on i</a:t>
            </a:r>
            <a:r>
              <a:rPr lang="en-US" sz="3363" u="none">
                <a:solidFill>
                  <a:srgbClr val="FFFFFF"/>
                </a:solidFill>
                <a:latin typeface="Arimo"/>
                <a:ea typeface="Arimo"/>
                <a:cs typeface="Arimo"/>
                <a:sym typeface="Arimo"/>
              </a:rPr>
              <a:t>s</a:t>
            </a:r>
            <a:r>
              <a:rPr lang="en-US" sz="3363">
                <a:solidFill>
                  <a:srgbClr val="FFFFFF"/>
                </a:solidFill>
                <a:latin typeface="Arimo"/>
                <a:ea typeface="Arimo"/>
                <a:cs typeface="Arimo"/>
                <a:sym typeface="Arimo"/>
              </a:rPr>
              <a:t> usually needed</a:t>
            </a:r>
            <a:r>
              <a:rPr lang="en-US" sz="3363" u="none">
                <a:solidFill>
                  <a:srgbClr val="FFFFFF"/>
                </a:solidFill>
                <a:latin typeface="Arimo"/>
                <a:ea typeface="Arimo"/>
                <a:cs typeface="Arimo"/>
                <a:sym typeface="Arimo"/>
              </a:rPr>
              <a:t>.</a:t>
            </a:r>
            <a:r>
              <a:rPr lang="en-US" sz="3363">
                <a:solidFill>
                  <a:srgbClr val="FFFFFF"/>
                </a:solidFill>
                <a:latin typeface="Arimo"/>
                <a:ea typeface="Arimo"/>
                <a:cs typeface="Arimo"/>
                <a:sym typeface="Arimo"/>
              </a:rPr>
              <a:t> </a:t>
            </a:r>
          </a:p>
          <a:p>
            <a:pPr algn="l" marL="1452234" indent="-484078" lvl="2">
              <a:lnSpc>
                <a:spcPts val="4035"/>
              </a:lnSpc>
              <a:buFont typeface="Arial"/>
              <a:buChar char="⚬"/>
            </a:pPr>
            <a:r>
              <a:rPr lang="en-US" sz="3363">
                <a:solidFill>
                  <a:srgbClr val="FFFFFF"/>
                </a:solidFill>
                <a:latin typeface="Arimo"/>
                <a:ea typeface="Arimo"/>
                <a:cs typeface="Arimo"/>
                <a:sym typeface="Arimo"/>
              </a:rPr>
              <a:t>I</a:t>
            </a:r>
            <a:r>
              <a:rPr lang="en-US" sz="3363" u="none">
                <a:solidFill>
                  <a:srgbClr val="FFFFFF"/>
                </a:solidFill>
                <a:latin typeface="Arimo"/>
                <a:ea typeface="Arimo"/>
                <a:cs typeface="Arimo"/>
                <a:sym typeface="Arimo"/>
              </a:rPr>
              <a:t>f</a:t>
            </a:r>
            <a:r>
              <a:rPr lang="en-US" sz="3363">
                <a:solidFill>
                  <a:srgbClr val="FFFFFF"/>
                </a:solidFill>
                <a:latin typeface="Arimo"/>
                <a:ea typeface="Arimo"/>
                <a:cs typeface="Arimo"/>
                <a:sym typeface="Arimo"/>
              </a:rPr>
              <a:t> the den</a:t>
            </a:r>
            <a:r>
              <a:rPr lang="en-US" sz="3363" u="none">
                <a:solidFill>
                  <a:srgbClr val="FFFFFF"/>
                </a:solidFill>
                <a:latin typeface="Arimo"/>
                <a:ea typeface="Arimo"/>
                <a:cs typeface="Arimo"/>
                <a:sym typeface="Arimo"/>
              </a:rPr>
              <a:t>i</a:t>
            </a:r>
            <a:r>
              <a:rPr lang="en-US" sz="3363">
                <a:solidFill>
                  <a:srgbClr val="FFFFFF"/>
                </a:solidFill>
                <a:latin typeface="Arimo"/>
                <a:ea typeface="Arimo"/>
                <a:cs typeface="Arimo"/>
                <a:sym typeface="Arimo"/>
              </a:rPr>
              <a:t>al is bas</a:t>
            </a:r>
            <a:r>
              <a:rPr lang="en-US" sz="3363" u="none">
                <a:solidFill>
                  <a:srgbClr val="FFFFFF"/>
                </a:solidFill>
                <a:latin typeface="Arimo"/>
                <a:ea typeface="Arimo"/>
                <a:cs typeface="Arimo"/>
                <a:sym typeface="Arimo"/>
              </a:rPr>
              <a:t>e</a:t>
            </a:r>
            <a:r>
              <a:rPr lang="en-US" sz="3363">
                <a:solidFill>
                  <a:srgbClr val="FFFFFF"/>
                </a:solidFill>
                <a:latin typeface="Arimo"/>
                <a:ea typeface="Arimo"/>
                <a:cs typeface="Arimo"/>
                <a:sym typeface="Arimo"/>
              </a:rPr>
              <a:t>d on clinical criteria, there may be more options to submit additional evidence of medical necessi</a:t>
            </a:r>
            <a:r>
              <a:rPr lang="en-US" sz="3363" u="none">
                <a:solidFill>
                  <a:srgbClr val="FFFFFF"/>
                </a:solidFill>
                <a:latin typeface="Arimo"/>
                <a:ea typeface="Arimo"/>
                <a:cs typeface="Arimo"/>
                <a:sym typeface="Arimo"/>
              </a:rPr>
              <a:t>t</a:t>
            </a:r>
            <a:r>
              <a:rPr lang="en-US" sz="3363">
                <a:solidFill>
                  <a:srgbClr val="FFFFFF"/>
                </a:solidFill>
                <a:latin typeface="Arimo"/>
                <a:ea typeface="Arimo"/>
                <a:cs typeface="Arimo"/>
                <a:sym typeface="Arimo"/>
              </a:rPr>
              <a:t>y.</a:t>
            </a:r>
          </a:p>
          <a:p>
            <a:pPr algn="l">
              <a:lnSpc>
                <a:spcPts val="4035"/>
              </a:lnSpc>
            </a:pPr>
          </a:p>
          <a:p>
            <a:pPr algn="l">
              <a:lnSpc>
                <a:spcPts val="4035"/>
              </a:lnSpc>
            </a:pPr>
            <a:r>
              <a:rPr lang="en-US" sz="3363">
                <a:solidFill>
                  <a:srgbClr val="FFFFFF"/>
                </a:solidFill>
                <a:latin typeface="Arimo"/>
                <a:ea typeface="Arimo"/>
                <a:cs typeface="Arimo"/>
                <a:sym typeface="Arimo"/>
              </a:rPr>
              <a:t>In</a:t>
            </a:r>
            <a:r>
              <a:rPr lang="en-US" sz="3363" u="none">
                <a:solidFill>
                  <a:srgbClr val="FFFFFF"/>
                </a:solidFill>
                <a:latin typeface="Arimo"/>
                <a:ea typeface="Arimo"/>
                <a:cs typeface="Arimo"/>
                <a:sym typeface="Arimo"/>
              </a:rPr>
              <a:t>t</a:t>
            </a:r>
            <a:r>
              <a:rPr lang="en-US" sz="3363">
                <a:solidFill>
                  <a:srgbClr val="FFFFFF"/>
                </a:solidFill>
                <a:latin typeface="Arimo"/>
                <a:ea typeface="Arimo"/>
                <a:cs typeface="Arimo"/>
                <a:sym typeface="Arimo"/>
              </a:rPr>
              <a:t>ernal a</a:t>
            </a:r>
            <a:r>
              <a:rPr lang="en-US" sz="3363" u="none">
                <a:solidFill>
                  <a:srgbClr val="FFFFFF"/>
                </a:solidFill>
                <a:latin typeface="Arimo"/>
                <a:ea typeface="Arimo"/>
                <a:cs typeface="Arimo"/>
                <a:sym typeface="Arimo"/>
              </a:rPr>
              <a:t>p</a:t>
            </a:r>
            <a:r>
              <a:rPr lang="en-US" sz="3363">
                <a:solidFill>
                  <a:srgbClr val="FFFFFF"/>
                </a:solidFill>
                <a:latin typeface="Arimo"/>
                <a:ea typeface="Arimo"/>
                <a:cs typeface="Arimo"/>
                <a:sym typeface="Arimo"/>
              </a:rPr>
              <a:t>pea</a:t>
            </a:r>
            <a:r>
              <a:rPr lang="en-US" sz="3363" u="none">
                <a:solidFill>
                  <a:srgbClr val="FFFFFF"/>
                </a:solidFill>
                <a:latin typeface="Arimo"/>
                <a:ea typeface="Arimo"/>
                <a:cs typeface="Arimo"/>
                <a:sym typeface="Arimo"/>
              </a:rPr>
              <a:t>l</a:t>
            </a:r>
            <a:r>
              <a:rPr lang="en-US" sz="3363">
                <a:solidFill>
                  <a:srgbClr val="FFFFFF"/>
                </a:solidFill>
                <a:latin typeface="Arimo"/>
                <a:ea typeface="Arimo"/>
                <a:cs typeface="Arimo"/>
                <a:sym typeface="Arimo"/>
              </a:rPr>
              <a:t>s p</a:t>
            </a:r>
            <a:r>
              <a:rPr lang="en-US" sz="3363" u="none">
                <a:solidFill>
                  <a:srgbClr val="FFFFFF"/>
                </a:solidFill>
                <a:latin typeface="Arimo"/>
                <a:ea typeface="Arimo"/>
                <a:cs typeface="Arimo"/>
                <a:sym typeface="Arimo"/>
              </a:rPr>
              <a:t>r</a:t>
            </a:r>
            <a:r>
              <a:rPr lang="en-US" sz="3363">
                <a:solidFill>
                  <a:srgbClr val="FFFFFF"/>
                </a:solidFill>
                <a:latin typeface="Arimo"/>
                <a:ea typeface="Arimo"/>
                <a:cs typeface="Arimo"/>
                <a:sym typeface="Arimo"/>
              </a:rPr>
              <a:t>ocess</a:t>
            </a:r>
          </a:p>
          <a:p>
            <a:pPr algn="l" marL="726117" indent="-363059" lvl="1">
              <a:lnSpc>
                <a:spcPts val="4035"/>
              </a:lnSpc>
              <a:spcBef>
                <a:spcPct val="0"/>
              </a:spcBef>
              <a:buFont typeface="Arial"/>
              <a:buChar char="•"/>
            </a:pPr>
            <a:r>
              <a:rPr lang="en-US" sz="3363">
                <a:solidFill>
                  <a:srgbClr val="FFFFFF"/>
                </a:solidFill>
                <a:latin typeface="Arimo"/>
                <a:ea typeface="Arimo"/>
                <a:cs typeface="Arimo"/>
                <a:sym typeface="Arimo"/>
              </a:rPr>
              <a:t>T</a:t>
            </a:r>
            <a:r>
              <a:rPr lang="en-US" sz="3363" u="none">
                <a:solidFill>
                  <a:srgbClr val="FFFFFF"/>
                </a:solidFill>
                <a:latin typeface="Arimo"/>
                <a:ea typeface="Arimo"/>
                <a:cs typeface="Arimo"/>
                <a:sym typeface="Arimo"/>
              </a:rPr>
              <a:t>h</a:t>
            </a:r>
            <a:r>
              <a:rPr lang="en-US" sz="3363">
                <a:solidFill>
                  <a:srgbClr val="FFFFFF"/>
                </a:solidFill>
                <a:latin typeface="Arimo"/>
                <a:ea typeface="Arimo"/>
                <a:cs typeface="Arimo"/>
                <a:sym typeface="Arimo"/>
              </a:rPr>
              <a:t>i</a:t>
            </a:r>
            <a:r>
              <a:rPr lang="en-US" sz="3363" u="none">
                <a:solidFill>
                  <a:srgbClr val="FFFFFF"/>
                </a:solidFill>
                <a:latin typeface="Arimo"/>
                <a:ea typeface="Arimo"/>
                <a:cs typeface="Arimo"/>
                <a:sym typeface="Arimo"/>
              </a:rPr>
              <a:t>s</a:t>
            </a:r>
            <a:r>
              <a:rPr lang="en-US" sz="3363">
                <a:solidFill>
                  <a:srgbClr val="FFFFFF"/>
                </a:solidFill>
                <a:latin typeface="Arimo"/>
                <a:ea typeface="Arimo"/>
                <a:cs typeface="Arimo"/>
                <a:sym typeface="Arimo"/>
              </a:rPr>
              <a:t> i</a:t>
            </a:r>
            <a:r>
              <a:rPr lang="en-US" sz="3363" u="none">
                <a:solidFill>
                  <a:srgbClr val="FFFFFF"/>
                </a:solidFill>
                <a:latin typeface="Arimo"/>
                <a:ea typeface="Arimo"/>
                <a:cs typeface="Arimo"/>
                <a:sym typeface="Arimo"/>
              </a:rPr>
              <a:t>s</a:t>
            </a:r>
            <a:r>
              <a:rPr lang="en-US" sz="3363">
                <a:solidFill>
                  <a:srgbClr val="FFFFFF"/>
                </a:solidFill>
                <a:latin typeface="Arimo"/>
                <a:ea typeface="Arimo"/>
                <a:cs typeface="Arimo"/>
                <a:sym typeface="Arimo"/>
              </a:rPr>
              <a:t> </a:t>
            </a:r>
            <a:r>
              <a:rPr lang="en-US" sz="3363" u="none">
                <a:solidFill>
                  <a:srgbClr val="FFFFFF"/>
                </a:solidFill>
                <a:latin typeface="Arimo"/>
                <a:ea typeface="Arimo"/>
                <a:cs typeface="Arimo"/>
                <a:sym typeface="Arimo"/>
              </a:rPr>
              <a:t>t</a:t>
            </a:r>
            <a:r>
              <a:rPr lang="en-US" sz="3363">
                <a:solidFill>
                  <a:srgbClr val="FFFFFF"/>
                </a:solidFill>
                <a:latin typeface="Arimo"/>
                <a:ea typeface="Arimo"/>
                <a:cs typeface="Arimo"/>
                <a:sym typeface="Arimo"/>
              </a:rPr>
              <a:t>yp</a:t>
            </a:r>
            <a:r>
              <a:rPr lang="en-US" sz="3363" u="none">
                <a:solidFill>
                  <a:srgbClr val="FFFFFF"/>
                </a:solidFill>
                <a:latin typeface="Arimo"/>
                <a:ea typeface="Arimo"/>
                <a:cs typeface="Arimo"/>
                <a:sym typeface="Arimo"/>
              </a:rPr>
              <a:t>ic</a:t>
            </a:r>
            <a:r>
              <a:rPr lang="en-US" sz="3363">
                <a:solidFill>
                  <a:srgbClr val="FFFFFF"/>
                </a:solidFill>
                <a:latin typeface="Arimo"/>
                <a:ea typeface="Arimo"/>
                <a:cs typeface="Arimo"/>
                <a:sym typeface="Arimo"/>
              </a:rPr>
              <a:t>ally wher</a:t>
            </a:r>
            <a:r>
              <a:rPr lang="en-US" sz="3363" u="none">
                <a:solidFill>
                  <a:srgbClr val="FFFFFF"/>
                </a:solidFill>
                <a:latin typeface="Arimo"/>
                <a:ea typeface="Arimo"/>
                <a:cs typeface="Arimo"/>
                <a:sym typeface="Arimo"/>
              </a:rPr>
              <a:t>e</a:t>
            </a:r>
            <a:r>
              <a:rPr lang="en-US" sz="3363">
                <a:solidFill>
                  <a:srgbClr val="FFFFFF"/>
                </a:solidFill>
                <a:latin typeface="Arimo"/>
                <a:ea typeface="Arimo"/>
                <a:cs typeface="Arimo"/>
                <a:sym typeface="Arimo"/>
              </a:rPr>
              <a:t> patients need the most assistance. Provider letters are very helpful and may speak to standards of care, the effects gender dysphoria on the patient, and citing the medical literature.</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0" y="0"/>
            <a:ext cx="17316372" cy="198275"/>
            <a:chOff x="0" y="0"/>
            <a:chExt cx="23088496" cy="264367"/>
          </a:xfrm>
        </p:grpSpPr>
        <p:sp>
          <p:nvSpPr>
            <p:cNvPr name="Freeform 5" id="5"/>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sp>
        <p:nvSpPr>
          <p:cNvPr name="TextBox 9" id="9"/>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sp>
        <p:nvSpPr>
          <p:cNvPr name="TextBox 10" id="10"/>
          <p:cNvSpPr txBox="true"/>
          <p:nvPr/>
        </p:nvSpPr>
        <p:spPr>
          <a:xfrm rot="0">
            <a:off x="538924" y="844353"/>
            <a:ext cx="16238524" cy="654955"/>
          </a:xfrm>
          <a:prstGeom prst="rect">
            <a:avLst/>
          </a:prstGeom>
        </p:spPr>
        <p:txBody>
          <a:bodyPr anchor="t" rtlCol="false" tIns="0" lIns="0" bIns="0" rIns="0">
            <a:spAutoFit/>
          </a:bodyPr>
          <a:lstStyle/>
          <a:p>
            <a:pPr algn="l">
              <a:lnSpc>
                <a:spcPts val="4402"/>
              </a:lnSpc>
            </a:pPr>
            <a:r>
              <a:rPr lang="en-US" b="true" sz="5404" spc="45">
                <a:solidFill>
                  <a:srgbClr val="000000"/>
                </a:solidFill>
                <a:latin typeface="Arimo Bold"/>
                <a:ea typeface="Arimo Bold"/>
                <a:cs typeface="Arimo Bold"/>
                <a:sym typeface="Arimo Bold"/>
              </a:rPr>
              <a:t>What to do if an insurance claim is denied</a:t>
            </a:r>
          </a:p>
        </p:txBody>
      </p:sp>
      <p:grpSp>
        <p:nvGrpSpPr>
          <p:cNvPr name="Group 11" id="11"/>
          <p:cNvGrpSpPr/>
          <p:nvPr/>
        </p:nvGrpSpPr>
        <p:grpSpPr>
          <a:xfrm rot="0">
            <a:off x="12939030" y="9258300"/>
            <a:ext cx="4870334" cy="804286"/>
            <a:chOff x="0" y="0"/>
            <a:chExt cx="6493779" cy="1072381"/>
          </a:xfrm>
        </p:grpSpPr>
        <p:sp>
          <p:nvSpPr>
            <p:cNvPr name="Freeform 12" id="12"/>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13" id="13"/>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grpSp>
        <p:nvGrpSpPr>
          <p:cNvPr name="Group 14" id="14"/>
          <p:cNvGrpSpPr/>
          <p:nvPr/>
        </p:nvGrpSpPr>
        <p:grpSpPr>
          <a:xfrm rot="0">
            <a:off x="890872" y="1804108"/>
            <a:ext cx="17027325" cy="6603199"/>
            <a:chOff x="0" y="0"/>
            <a:chExt cx="4611183" cy="1788217"/>
          </a:xfrm>
        </p:grpSpPr>
        <p:sp>
          <p:nvSpPr>
            <p:cNvPr name="Freeform 15" id="15"/>
            <p:cNvSpPr/>
            <p:nvPr/>
          </p:nvSpPr>
          <p:spPr>
            <a:xfrm flipH="false" flipV="false" rot="0">
              <a:off x="0" y="0"/>
              <a:ext cx="4611183" cy="1788217"/>
            </a:xfrm>
            <a:custGeom>
              <a:avLst/>
              <a:gdLst/>
              <a:ahLst/>
              <a:cxnLst/>
              <a:rect r="r" b="b" t="t" l="l"/>
              <a:pathLst>
                <a:path h="1788217" w="4611183">
                  <a:moveTo>
                    <a:pt x="23188" y="0"/>
                  </a:moveTo>
                  <a:lnTo>
                    <a:pt x="4587994" y="0"/>
                  </a:lnTo>
                  <a:cubicBezTo>
                    <a:pt x="4594144" y="0"/>
                    <a:pt x="4600042" y="2443"/>
                    <a:pt x="4604391" y="6792"/>
                  </a:cubicBezTo>
                  <a:cubicBezTo>
                    <a:pt x="4608740" y="11140"/>
                    <a:pt x="4611183" y="17039"/>
                    <a:pt x="4611183" y="23188"/>
                  </a:cubicBezTo>
                  <a:lnTo>
                    <a:pt x="4611183" y="1765029"/>
                  </a:lnTo>
                  <a:cubicBezTo>
                    <a:pt x="4611183" y="1771179"/>
                    <a:pt x="4608740" y="1777077"/>
                    <a:pt x="4604391" y="1781426"/>
                  </a:cubicBezTo>
                  <a:cubicBezTo>
                    <a:pt x="4600042" y="1785774"/>
                    <a:pt x="4594144" y="1788217"/>
                    <a:pt x="4587994" y="1788217"/>
                  </a:cubicBezTo>
                  <a:lnTo>
                    <a:pt x="23188" y="1788217"/>
                  </a:lnTo>
                  <a:cubicBezTo>
                    <a:pt x="17039" y="1788217"/>
                    <a:pt x="11140" y="1785774"/>
                    <a:pt x="6792" y="1781426"/>
                  </a:cubicBezTo>
                  <a:cubicBezTo>
                    <a:pt x="2443" y="1777077"/>
                    <a:pt x="0" y="1771179"/>
                    <a:pt x="0" y="1765029"/>
                  </a:cubicBezTo>
                  <a:lnTo>
                    <a:pt x="0" y="23188"/>
                  </a:lnTo>
                  <a:cubicBezTo>
                    <a:pt x="0" y="17039"/>
                    <a:pt x="2443" y="11140"/>
                    <a:pt x="6792" y="6792"/>
                  </a:cubicBezTo>
                  <a:cubicBezTo>
                    <a:pt x="11140" y="2443"/>
                    <a:pt x="17039" y="0"/>
                    <a:pt x="23188" y="0"/>
                  </a:cubicBezTo>
                  <a:close/>
                </a:path>
              </a:pathLst>
            </a:custGeom>
            <a:solidFill>
              <a:srgbClr val="05264A">
                <a:alpha val="66667"/>
              </a:srgbClr>
            </a:solidFill>
          </p:spPr>
        </p:sp>
        <p:sp>
          <p:nvSpPr>
            <p:cNvPr name="TextBox 16" id="16"/>
            <p:cNvSpPr txBox="true"/>
            <p:nvPr/>
          </p:nvSpPr>
          <p:spPr>
            <a:xfrm>
              <a:off x="0" y="-28575"/>
              <a:ext cx="4611183" cy="1816792"/>
            </a:xfrm>
            <a:prstGeom prst="rect">
              <a:avLst/>
            </a:prstGeom>
          </p:spPr>
          <p:txBody>
            <a:bodyPr anchor="ctr" rtlCol="false" tIns="50110" lIns="50110" bIns="50110" rIns="50110"/>
            <a:lstStyle/>
            <a:p>
              <a:pPr algn="ctr">
                <a:lnSpc>
                  <a:spcPts val="6480"/>
                </a:lnSpc>
              </a:pPr>
            </a:p>
          </p:txBody>
        </p:sp>
      </p:grpSp>
      <p:sp>
        <p:nvSpPr>
          <p:cNvPr name="TextBox 17" id="17"/>
          <p:cNvSpPr txBox="true"/>
          <p:nvPr/>
        </p:nvSpPr>
        <p:spPr>
          <a:xfrm rot="0">
            <a:off x="1429706" y="2057707"/>
            <a:ext cx="15709530" cy="6076950"/>
          </a:xfrm>
          <a:prstGeom prst="rect">
            <a:avLst/>
          </a:prstGeom>
        </p:spPr>
        <p:txBody>
          <a:bodyPr anchor="t" rtlCol="false" tIns="0" lIns="0" bIns="0" rIns="0">
            <a:spAutoFit/>
          </a:bodyPr>
          <a:lstStyle/>
          <a:p>
            <a:pPr algn="l">
              <a:lnSpc>
                <a:spcPts val="4035"/>
              </a:lnSpc>
            </a:pPr>
            <a:r>
              <a:rPr lang="en-US" sz="3363">
                <a:solidFill>
                  <a:srgbClr val="FFFFFF"/>
                </a:solidFill>
                <a:latin typeface="Arimo"/>
                <a:ea typeface="Arimo"/>
                <a:cs typeface="Arimo"/>
                <a:sym typeface="Arimo"/>
              </a:rPr>
              <a:t>Administrative support se</a:t>
            </a:r>
            <a:r>
              <a:rPr lang="en-US" sz="3363">
                <a:solidFill>
                  <a:srgbClr val="FFFFFF"/>
                </a:solidFill>
                <a:latin typeface="Arimo"/>
                <a:ea typeface="Arimo"/>
                <a:cs typeface="Arimo"/>
                <a:sym typeface="Arimo"/>
              </a:rPr>
              <a:t>r</a:t>
            </a:r>
            <a:r>
              <a:rPr lang="en-US" sz="3363">
                <a:solidFill>
                  <a:srgbClr val="FFFFFF"/>
                </a:solidFill>
                <a:latin typeface="Arimo"/>
                <a:ea typeface="Arimo"/>
                <a:cs typeface="Arimo"/>
                <a:sym typeface="Arimo"/>
              </a:rPr>
              <a:t>v</a:t>
            </a:r>
            <a:r>
              <a:rPr lang="en-US" sz="3363">
                <a:solidFill>
                  <a:srgbClr val="FFFFFF"/>
                </a:solidFill>
                <a:latin typeface="Arimo"/>
                <a:ea typeface="Arimo"/>
                <a:cs typeface="Arimo"/>
                <a:sym typeface="Arimo"/>
              </a:rPr>
              <a:t>ic</a:t>
            </a:r>
            <a:r>
              <a:rPr lang="en-US" sz="3363">
                <a:solidFill>
                  <a:srgbClr val="FFFFFF"/>
                </a:solidFill>
                <a:latin typeface="Arimo"/>
                <a:ea typeface="Arimo"/>
                <a:cs typeface="Arimo"/>
                <a:sym typeface="Arimo"/>
              </a:rPr>
              <a:t>e</a:t>
            </a:r>
            <a:r>
              <a:rPr lang="en-US" sz="3363">
                <a:solidFill>
                  <a:srgbClr val="FFFFFF"/>
                </a:solidFill>
                <a:latin typeface="Arimo"/>
                <a:ea typeface="Arimo"/>
                <a:cs typeface="Arimo"/>
                <a:sym typeface="Arimo"/>
              </a:rPr>
              <a:t>s</a:t>
            </a:r>
          </a:p>
          <a:p>
            <a:pPr algn="l" marL="726117" indent="-363059" lvl="1">
              <a:lnSpc>
                <a:spcPts val="4035"/>
              </a:lnSpc>
              <a:buFont typeface="Arial"/>
              <a:buChar char="•"/>
            </a:pPr>
            <a:r>
              <a:rPr lang="en-US" sz="3363">
                <a:solidFill>
                  <a:srgbClr val="FFFFFF"/>
                </a:solidFill>
                <a:latin typeface="Arimo"/>
                <a:ea typeface="Arimo"/>
                <a:cs typeface="Arimo"/>
                <a:sym typeface="Arimo"/>
              </a:rPr>
              <a:t>This may look like gender-affirming care navigation services, surgery doulas, or legal aid units at local organizations (e.g., medical-legal partnerships) to help patients navigate this complex process. Oft</a:t>
            </a:r>
            <a:r>
              <a:rPr lang="en-US" sz="3363">
                <a:solidFill>
                  <a:srgbClr val="FFFFFF"/>
                </a:solidFill>
                <a:latin typeface="Arimo"/>
                <a:ea typeface="Arimo"/>
                <a:cs typeface="Arimo"/>
                <a:sym typeface="Arimo"/>
              </a:rPr>
              <a:t>en used to help patients get to the external appeal stage.</a:t>
            </a:r>
          </a:p>
          <a:p>
            <a:pPr algn="l">
              <a:lnSpc>
                <a:spcPts val="4035"/>
              </a:lnSpc>
            </a:pPr>
          </a:p>
          <a:p>
            <a:pPr algn="l">
              <a:lnSpc>
                <a:spcPts val="4035"/>
              </a:lnSpc>
            </a:pPr>
            <a:r>
              <a:rPr lang="en-US" sz="3363">
                <a:solidFill>
                  <a:srgbClr val="FFFFFF"/>
                </a:solidFill>
                <a:latin typeface="Arimo"/>
                <a:ea typeface="Arimo"/>
                <a:cs typeface="Arimo"/>
                <a:sym typeface="Arimo"/>
              </a:rPr>
              <a:t>External appeals process</a:t>
            </a:r>
          </a:p>
          <a:p>
            <a:pPr algn="l" marL="726117" indent="-363059" lvl="1">
              <a:lnSpc>
                <a:spcPts val="4035"/>
              </a:lnSpc>
              <a:spcBef>
                <a:spcPct val="0"/>
              </a:spcBef>
              <a:buFont typeface="Arial"/>
              <a:buChar char="•"/>
            </a:pPr>
            <a:r>
              <a:rPr lang="en-US" sz="3363">
                <a:solidFill>
                  <a:srgbClr val="FFFFFF"/>
                </a:solidFill>
                <a:latin typeface="Arimo"/>
                <a:ea typeface="Arimo"/>
                <a:cs typeface="Arimo"/>
                <a:sym typeface="Arimo"/>
              </a:rPr>
              <a:t>This is the “holy grail” for someone fac</a:t>
            </a:r>
            <a:r>
              <a:rPr lang="en-US" sz="3363" u="none">
                <a:solidFill>
                  <a:srgbClr val="FFFFFF"/>
                </a:solidFill>
                <a:latin typeface="Arimo"/>
                <a:ea typeface="Arimo"/>
                <a:cs typeface="Arimo"/>
                <a:sym typeface="Arimo"/>
              </a:rPr>
              <a:t>i</a:t>
            </a:r>
            <a:r>
              <a:rPr lang="en-US" sz="3363">
                <a:solidFill>
                  <a:srgbClr val="FFFFFF"/>
                </a:solidFill>
                <a:latin typeface="Arimo"/>
                <a:ea typeface="Arimo"/>
                <a:cs typeface="Arimo"/>
                <a:sym typeface="Arimo"/>
              </a:rPr>
              <a:t>ng a medical necessity den</a:t>
            </a:r>
            <a:r>
              <a:rPr lang="en-US" sz="3363" u="none">
                <a:solidFill>
                  <a:srgbClr val="FFFFFF"/>
                </a:solidFill>
                <a:latin typeface="Arimo"/>
                <a:ea typeface="Arimo"/>
                <a:cs typeface="Arimo"/>
                <a:sym typeface="Arimo"/>
              </a:rPr>
              <a:t>i</a:t>
            </a:r>
            <a:r>
              <a:rPr lang="en-US" sz="3363">
                <a:solidFill>
                  <a:srgbClr val="FFFFFF"/>
                </a:solidFill>
                <a:latin typeface="Arimo"/>
                <a:ea typeface="Arimo"/>
                <a:cs typeface="Arimo"/>
                <a:sym typeface="Arimo"/>
              </a:rPr>
              <a:t>al (and is also the hardest one to ge</a:t>
            </a:r>
            <a:r>
              <a:rPr lang="en-US" sz="3363" u="none">
                <a:solidFill>
                  <a:srgbClr val="FFFFFF"/>
                </a:solidFill>
                <a:latin typeface="Arimo"/>
                <a:ea typeface="Arimo"/>
                <a:cs typeface="Arimo"/>
                <a:sym typeface="Arimo"/>
              </a:rPr>
              <a:t>t)</a:t>
            </a:r>
            <a:r>
              <a:rPr lang="en-US" sz="3363">
                <a:solidFill>
                  <a:srgbClr val="FFFFFF"/>
                </a:solidFill>
                <a:latin typeface="Arimo"/>
                <a:ea typeface="Arimo"/>
                <a:cs typeface="Arimo"/>
                <a:sym typeface="Arimo"/>
              </a:rPr>
              <a:t>. An ex</a:t>
            </a:r>
            <a:r>
              <a:rPr lang="en-US" sz="3363" u="none">
                <a:solidFill>
                  <a:srgbClr val="FFFFFF"/>
                </a:solidFill>
                <a:latin typeface="Arimo"/>
                <a:ea typeface="Arimo"/>
                <a:cs typeface="Arimo"/>
                <a:sym typeface="Arimo"/>
              </a:rPr>
              <a:t>t</a:t>
            </a:r>
            <a:r>
              <a:rPr lang="en-US" sz="3363">
                <a:solidFill>
                  <a:srgbClr val="FFFFFF"/>
                </a:solidFill>
                <a:latin typeface="Arimo"/>
                <a:ea typeface="Arimo"/>
                <a:cs typeface="Arimo"/>
                <a:sym typeface="Arimo"/>
              </a:rPr>
              <a:t>ernal a</a:t>
            </a:r>
            <a:r>
              <a:rPr lang="en-US" sz="3363" u="none">
                <a:solidFill>
                  <a:srgbClr val="FFFFFF"/>
                </a:solidFill>
                <a:latin typeface="Arimo"/>
                <a:ea typeface="Arimo"/>
                <a:cs typeface="Arimo"/>
                <a:sym typeface="Arimo"/>
              </a:rPr>
              <a:t>p</a:t>
            </a:r>
            <a:r>
              <a:rPr lang="en-US" sz="3363">
                <a:solidFill>
                  <a:srgbClr val="FFFFFF"/>
                </a:solidFill>
                <a:latin typeface="Arimo"/>
                <a:ea typeface="Arimo"/>
                <a:cs typeface="Arimo"/>
                <a:sym typeface="Arimo"/>
              </a:rPr>
              <a:t>pea</a:t>
            </a:r>
            <a:r>
              <a:rPr lang="en-US" sz="3363" u="none">
                <a:solidFill>
                  <a:srgbClr val="FFFFFF"/>
                </a:solidFill>
                <a:latin typeface="Arimo"/>
                <a:ea typeface="Arimo"/>
                <a:cs typeface="Arimo"/>
                <a:sym typeface="Arimo"/>
              </a:rPr>
              <a:t>l</a:t>
            </a:r>
            <a:r>
              <a:rPr lang="en-US" sz="3363">
                <a:solidFill>
                  <a:srgbClr val="FFFFFF"/>
                </a:solidFill>
                <a:latin typeface="Arimo"/>
                <a:ea typeface="Arimo"/>
                <a:cs typeface="Arimo"/>
                <a:sym typeface="Arimo"/>
              </a:rPr>
              <a:t> i</a:t>
            </a:r>
            <a:r>
              <a:rPr lang="en-US" sz="3363" u="none">
                <a:solidFill>
                  <a:srgbClr val="FFFFFF"/>
                </a:solidFill>
                <a:latin typeface="Arimo"/>
                <a:ea typeface="Arimo"/>
                <a:cs typeface="Arimo"/>
                <a:sym typeface="Arimo"/>
              </a:rPr>
              <a:t>s</a:t>
            </a:r>
            <a:r>
              <a:rPr lang="en-US" sz="3363">
                <a:solidFill>
                  <a:srgbClr val="FFFFFF"/>
                </a:solidFill>
                <a:latin typeface="Arimo"/>
                <a:ea typeface="Arimo"/>
                <a:cs typeface="Arimo"/>
                <a:sym typeface="Arimo"/>
              </a:rPr>
              <a:t> the fir</a:t>
            </a:r>
            <a:r>
              <a:rPr lang="en-US" sz="3363" u="none">
                <a:solidFill>
                  <a:srgbClr val="FFFFFF"/>
                </a:solidFill>
                <a:latin typeface="Arimo"/>
                <a:ea typeface="Arimo"/>
                <a:cs typeface="Arimo"/>
                <a:sym typeface="Arimo"/>
              </a:rPr>
              <a:t>st</a:t>
            </a:r>
            <a:r>
              <a:rPr lang="en-US" sz="3363">
                <a:solidFill>
                  <a:srgbClr val="FFFFFF"/>
                </a:solidFill>
                <a:latin typeface="Arimo"/>
                <a:ea typeface="Arimo"/>
                <a:cs typeface="Arimo"/>
                <a:sym typeface="Arimo"/>
              </a:rPr>
              <a:t> </a:t>
            </a:r>
            <a:r>
              <a:rPr lang="en-US" sz="3363" u="none">
                <a:solidFill>
                  <a:srgbClr val="FFFFFF"/>
                </a:solidFill>
                <a:latin typeface="Arimo"/>
                <a:ea typeface="Arimo"/>
                <a:cs typeface="Arimo"/>
                <a:sym typeface="Arimo"/>
              </a:rPr>
              <a:t>time </a:t>
            </a:r>
            <a:r>
              <a:rPr lang="en-US" sz="3363">
                <a:solidFill>
                  <a:srgbClr val="FFFFFF"/>
                </a:solidFill>
                <a:latin typeface="Arimo"/>
                <a:ea typeface="Arimo"/>
                <a:cs typeface="Arimo"/>
                <a:sym typeface="Arimo"/>
              </a:rPr>
              <a:t>an organization other than the insurance company reviews the denial (e.g., the state or an independently contracted review board). Typically, this is where patients see the most success.</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0" y="0"/>
            <a:ext cx="17316372" cy="198275"/>
            <a:chOff x="0" y="0"/>
            <a:chExt cx="23088496" cy="264367"/>
          </a:xfrm>
        </p:grpSpPr>
        <p:sp>
          <p:nvSpPr>
            <p:cNvPr name="Freeform 5" id="5"/>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sp>
        <p:nvSpPr>
          <p:cNvPr name="TextBox 9" id="9"/>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sp>
        <p:nvSpPr>
          <p:cNvPr name="TextBox 10" id="10"/>
          <p:cNvSpPr txBox="true"/>
          <p:nvPr/>
        </p:nvSpPr>
        <p:spPr>
          <a:xfrm rot="0">
            <a:off x="538924" y="913547"/>
            <a:ext cx="16238524" cy="654955"/>
          </a:xfrm>
          <a:prstGeom prst="rect">
            <a:avLst/>
          </a:prstGeom>
        </p:spPr>
        <p:txBody>
          <a:bodyPr anchor="t" rtlCol="false" tIns="0" lIns="0" bIns="0" rIns="0">
            <a:spAutoFit/>
          </a:bodyPr>
          <a:lstStyle/>
          <a:p>
            <a:pPr algn="l">
              <a:lnSpc>
                <a:spcPts val="4402"/>
              </a:lnSpc>
            </a:pPr>
            <a:r>
              <a:rPr lang="en-US" b="true" sz="5404" spc="45">
                <a:solidFill>
                  <a:srgbClr val="000000"/>
                </a:solidFill>
                <a:latin typeface="Arimo Bold"/>
                <a:ea typeface="Arimo Bold"/>
                <a:cs typeface="Arimo Bold"/>
                <a:sym typeface="Arimo Bold"/>
              </a:rPr>
              <a:t>Report Harm &amp; Threats</a:t>
            </a:r>
          </a:p>
        </p:txBody>
      </p:sp>
      <p:grpSp>
        <p:nvGrpSpPr>
          <p:cNvPr name="Group 11" id="11"/>
          <p:cNvGrpSpPr/>
          <p:nvPr/>
        </p:nvGrpSpPr>
        <p:grpSpPr>
          <a:xfrm rot="0">
            <a:off x="12939030" y="9258300"/>
            <a:ext cx="4870334" cy="804286"/>
            <a:chOff x="0" y="0"/>
            <a:chExt cx="6493779" cy="1072381"/>
          </a:xfrm>
        </p:grpSpPr>
        <p:sp>
          <p:nvSpPr>
            <p:cNvPr name="Freeform 12" id="12"/>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13" id="13"/>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grpSp>
        <p:nvGrpSpPr>
          <p:cNvPr name="Group 14" id="14"/>
          <p:cNvGrpSpPr/>
          <p:nvPr/>
        </p:nvGrpSpPr>
        <p:grpSpPr>
          <a:xfrm rot="0">
            <a:off x="508780" y="2121850"/>
            <a:ext cx="17270440" cy="5943533"/>
            <a:chOff x="0" y="0"/>
            <a:chExt cx="23027253" cy="7924710"/>
          </a:xfrm>
        </p:grpSpPr>
        <p:grpSp>
          <p:nvGrpSpPr>
            <p:cNvPr name="Group 15" id="15"/>
            <p:cNvGrpSpPr/>
            <p:nvPr/>
          </p:nvGrpSpPr>
          <p:grpSpPr>
            <a:xfrm rot="0">
              <a:off x="0" y="0"/>
              <a:ext cx="23027253" cy="7924710"/>
              <a:chOff x="0" y="0"/>
              <a:chExt cx="4611183" cy="1586915"/>
            </a:xfrm>
          </p:grpSpPr>
          <p:sp>
            <p:nvSpPr>
              <p:cNvPr name="Freeform 16" id="16"/>
              <p:cNvSpPr/>
              <p:nvPr/>
            </p:nvSpPr>
            <p:spPr>
              <a:xfrm flipH="false" flipV="false" rot="0">
                <a:off x="0" y="0"/>
                <a:ext cx="4611183" cy="1586915"/>
              </a:xfrm>
              <a:custGeom>
                <a:avLst/>
                <a:gdLst/>
                <a:ahLst/>
                <a:cxnLst/>
                <a:rect r="r" b="b" t="t" l="l"/>
                <a:pathLst>
                  <a:path h="1586915" w="4611183">
                    <a:moveTo>
                      <a:pt x="22552" y="0"/>
                    </a:moveTo>
                    <a:lnTo>
                      <a:pt x="4588631" y="0"/>
                    </a:lnTo>
                    <a:cubicBezTo>
                      <a:pt x="4601086" y="0"/>
                      <a:pt x="4611183" y="10097"/>
                      <a:pt x="4611183" y="22552"/>
                    </a:cubicBezTo>
                    <a:lnTo>
                      <a:pt x="4611183" y="1564363"/>
                    </a:lnTo>
                    <a:cubicBezTo>
                      <a:pt x="4611183" y="1570344"/>
                      <a:pt x="4608807" y="1576080"/>
                      <a:pt x="4604577" y="1580310"/>
                    </a:cubicBezTo>
                    <a:cubicBezTo>
                      <a:pt x="4600348" y="1584539"/>
                      <a:pt x="4594612" y="1586915"/>
                      <a:pt x="4588631" y="1586915"/>
                    </a:cubicBezTo>
                    <a:lnTo>
                      <a:pt x="22552" y="1586915"/>
                    </a:lnTo>
                    <a:cubicBezTo>
                      <a:pt x="16571" y="1586915"/>
                      <a:pt x="10835" y="1584539"/>
                      <a:pt x="6605" y="1580310"/>
                    </a:cubicBezTo>
                    <a:cubicBezTo>
                      <a:pt x="2376" y="1576080"/>
                      <a:pt x="0" y="1570344"/>
                      <a:pt x="0" y="1564363"/>
                    </a:cubicBezTo>
                    <a:lnTo>
                      <a:pt x="0" y="22552"/>
                    </a:lnTo>
                    <a:cubicBezTo>
                      <a:pt x="0" y="16571"/>
                      <a:pt x="2376" y="10835"/>
                      <a:pt x="6605" y="6605"/>
                    </a:cubicBezTo>
                    <a:cubicBezTo>
                      <a:pt x="10835" y="2376"/>
                      <a:pt x="16571" y="0"/>
                      <a:pt x="22552" y="0"/>
                    </a:cubicBezTo>
                    <a:close/>
                  </a:path>
                </a:pathLst>
              </a:custGeom>
              <a:solidFill>
                <a:srgbClr val="05264A">
                  <a:alpha val="66667"/>
                </a:srgbClr>
              </a:solidFill>
            </p:spPr>
          </p:sp>
          <p:sp>
            <p:nvSpPr>
              <p:cNvPr name="TextBox 17" id="17"/>
              <p:cNvSpPr txBox="true"/>
              <p:nvPr/>
            </p:nvSpPr>
            <p:spPr>
              <a:xfrm>
                <a:off x="0" y="-28575"/>
                <a:ext cx="4611183" cy="1615490"/>
              </a:xfrm>
              <a:prstGeom prst="rect">
                <a:avLst/>
              </a:prstGeom>
            </p:spPr>
            <p:txBody>
              <a:bodyPr anchor="ctr" rtlCol="false" tIns="50800" lIns="50800" bIns="50800" rIns="50800"/>
              <a:lstStyle/>
              <a:p>
                <a:pPr algn="ctr">
                  <a:lnSpc>
                    <a:spcPts val="6480"/>
                  </a:lnSpc>
                </a:pPr>
              </a:p>
            </p:txBody>
          </p:sp>
        </p:grpSp>
        <p:sp>
          <p:nvSpPr>
            <p:cNvPr name="TextBox 18" id="18"/>
            <p:cNvSpPr txBox="true"/>
            <p:nvPr/>
          </p:nvSpPr>
          <p:spPr>
            <a:xfrm rot="0">
              <a:off x="938351" y="857205"/>
              <a:ext cx="21245106" cy="6191250"/>
            </a:xfrm>
            <a:prstGeom prst="rect">
              <a:avLst/>
            </a:prstGeom>
          </p:spPr>
          <p:txBody>
            <a:bodyPr anchor="t" rtlCol="false" tIns="0" lIns="0" bIns="0" rIns="0">
              <a:spAutoFit/>
            </a:bodyPr>
            <a:lstStyle/>
            <a:p>
              <a:pPr algn="l">
                <a:lnSpc>
                  <a:spcPts val="4093"/>
                </a:lnSpc>
              </a:pPr>
              <a:r>
                <a:rPr lang="en-US" sz="3411">
                  <a:solidFill>
                    <a:srgbClr val="FFFFFF"/>
                  </a:solidFill>
                  <a:latin typeface="Arimo"/>
                  <a:ea typeface="Arimo"/>
                  <a:cs typeface="Arimo"/>
                  <a:sym typeface="Arimo"/>
                </a:rPr>
                <a:t>A high priority for the DOJ is investigating and prosecuting hate crimes. Please report any and all threats made against you and your workplaces:</a:t>
              </a:r>
            </a:p>
            <a:p>
              <a:pPr algn="l">
                <a:lnSpc>
                  <a:spcPts val="4093"/>
                </a:lnSpc>
              </a:pPr>
            </a:p>
            <a:p>
              <a:pPr algn="l" marL="736485" indent="-368243" lvl="1">
                <a:lnSpc>
                  <a:spcPts val="4093"/>
                </a:lnSpc>
                <a:buFont typeface="Arial"/>
                <a:buChar char="•"/>
              </a:pPr>
              <a:r>
                <a:rPr lang="en-US" sz="3411">
                  <a:solidFill>
                    <a:srgbClr val="FFFFFF"/>
                  </a:solidFill>
                  <a:latin typeface="Arimo"/>
                  <a:ea typeface="Arimo"/>
                  <a:cs typeface="Arimo"/>
                  <a:sym typeface="Arimo"/>
                </a:rPr>
                <a:t>There are two ways to report a hate crime: </a:t>
              </a:r>
            </a:p>
            <a:p>
              <a:pPr algn="l" marL="1472970" indent="-490990" lvl="2">
                <a:lnSpc>
                  <a:spcPts val="4093"/>
                </a:lnSpc>
                <a:buFont typeface="Arial"/>
                <a:buChar char="⚬"/>
              </a:pPr>
              <a:r>
                <a:rPr lang="en-US" sz="3411">
                  <a:solidFill>
                    <a:srgbClr val="FFFFFF"/>
                  </a:solidFill>
                  <a:latin typeface="Arimo"/>
                  <a:ea typeface="Arimo"/>
                  <a:cs typeface="Arimo"/>
                  <a:sym typeface="Arimo"/>
                </a:rPr>
                <a:t>C</a:t>
              </a:r>
              <a:r>
                <a:rPr lang="en-US" sz="3411">
                  <a:solidFill>
                    <a:srgbClr val="FFFFFF"/>
                  </a:solidFill>
                  <a:latin typeface="Arimo"/>
                  <a:ea typeface="Arimo"/>
                  <a:cs typeface="Arimo"/>
                  <a:sym typeface="Arimo"/>
                </a:rPr>
                <a:t>ontact the FBI online: </a:t>
              </a:r>
              <a:r>
                <a:rPr lang="en-US" sz="3411" u="sng">
                  <a:solidFill>
                    <a:srgbClr val="B3ECFD"/>
                  </a:solidFill>
                  <a:latin typeface="Arimo"/>
                  <a:ea typeface="Arimo"/>
                  <a:cs typeface="Arimo"/>
                  <a:sym typeface="Arimo"/>
                </a:rPr>
                <a:t>https://tips.fbi.gov/home</a:t>
              </a:r>
              <a:r>
                <a:rPr lang="en-US" sz="3411">
                  <a:solidFill>
                    <a:srgbClr val="B3ECFD"/>
                  </a:solidFill>
                  <a:latin typeface="Arimo"/>
                  <a:ea typeface="Arimo"/>
                  <a:cs typeface="Arimo"/>
                  <a:sym typeface="Arimo"/>
                </a:rPr>
                <a:t> </a:t>
              </a:r>
            </a:p>
            <a:p>
              <a:pPr algn="l" marL="1472970" indent="-490990" lvl="2">
                <a:lnSpc>
                  <a:spcPts val="4093"/>
                </a:lnSpc>
                <a:buFont typeface="Arial"/>
                <a:buChar char="⚬"/>
              </a:pPr>
              <a:r>
                <a:rPr lang="en-US" sz="3411">
                  <a:solidFill>
                    <a:srgbClr val="FFFFFF"/>
                  </a:solidFill>
                  <a:latin typeface="Arimo"/>
                  <a:ea typeface="Arimo"/>
                  <a:cs typeface="Arimo"/>
                  <a:sym typeface="Arimo"/>
                </a:rPr>
                <a:t>Contact the DOJ Civil Rights Division online at: </a:t>
              </a:r>
              <a:r>
                <a:rPr lang="en-US" sz="3411" u="sng">
                  <a:solidFill>
                    <a:srgbClr val="B3ECFD"/>
                  </a:solidFill>
                  <a:latin typeface="Arimo"/>
                  <a:ea typeface="Arimo"/>
                  <a:cs typeface="Arimo"/>
                  <a:sym typeface="Arimo"/>
                </a:rPr>
                <a:t>https://civilrights.justice.gov</a:t>
              </a:r>
            </a:p>
            <a:p>
              <a:pPr algn="l">
                <a:lnSpc>
                  <a:spcPts val="4093"/>
                </a:lnSpc>
              </a:pPr>
            </a:p>
            <a:p>
              <a:pPr algn="l" marL="736485" indent="-368243" lvl="1">
                <a:lnSpc>
                  <a:spcPts val="4093"/>
                </a:lnSpc>
                <a:spcBef>
                  <a:spcPct val="0"/>
                </a:spcBef>
                <a:buFont typeface="Arial"/>
                <a:buChar char="•"/>
              </a:pPr>
              <a:r>
                <a:rPr lang="en-US" sz="3411">
                  <a:solidFill>
                    <a:srgbClr val="FFFFFF"/>
                  </a:solidFill>
                  <a:latin typeface="Arimo"/>
                  <a:ea typeface="Arimo"/>
                  <a:cs typeface="Arimo"/>
                  <a:sym typeface="Arimo"/>
                </a:rPr>
                <a:t>No matter when the incident occurred, you are encouraged to submit a report. All data collected helps the DOJ identify trends across the country.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9148765" y="-3"/>
            <a:ext cx="9148764" cy="10292357"/>
            <a:chOff x="0" y="0"/>
            <a:chExt cx="12198352" cy="13723143"/>
          </a:xfrm>
        </p:grpSpPr>
        <p:sp>
          <p:nvSpPr>
            <p:cNvPr name="Freeform 5" id="5"/>
            <p:cNvSpPr/>
            <p:nvPr/>
          </p:nvSpPr>
          <p:spPr>
            <a:xfrm flipH="false" flipV="false" rot="0">
              <a:off x="0" y="0"/>
              <a:ext cx="12198350" cy="13723113"/>
            </a:xfrm>
            <a:custGeom>
              <a:avLst/>
              <a:gdLst/>
              <a:ahLst/>
              <a:cxnLst/>
              <a:rect r="r" b="b" t="t" l="l"/>
              <a:pathLst>
                <a:path h="13723113" w="12198350">
                  <a:moveTo>
                    <a:pt x="0" y="0"/>
                  </a:moveTo>
                  <a:lnTo>
                    <a:pt x="12198350" y="0"/>
                  </a:lnTo>
                  <a:lnTo>
                    <a:pt x="12198350" y="13723113"/>
                  </a:lnTo>
                  <a:lnTo>
                    <a:pt x="0" y="13723113"/>
                  </a:lnTo>
                  <a:close/>
                </a:path>
              </a:pathLst>
            </a:custGeom>
            <a:solidFill>
              <a:srgbClr val="002060"/>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sp>
        <p:nvSpPr>
          <p:cNvPr name="Freeform 9" id="9"/>
          <p:cNvSpPr/>
          <p:nvPr/>
        </p:nvSpPr>
        <p:spPr>
          <a:xfrm flipH="false" flipV="false" rot="0">
            <a:off x="14736042" y="9143707"/>
            <a:ext cx="2596634" cy="680894"/>
          </a:xfrm>
          <a:custGeom>
            <a:avLst/>
            <a:gdLst/>
            <a:ahLst/>
            <a:cxnLst/>
            <a:rect r="r" b="b" t="t" l="l"/>
            <a:pathLst>
              <a:path h="680894" w="2596634">
                <a:moveTo>
                  <a:pt x="0" y="0"/>
                </a:moveTo>
                <a:lnTo>
                  <a:pt x="2596634" y="0"/>
                </a:lnTo>
                <a:lnTo>
                  <a:pt x="2596634" y="680894"/>
                </a:lnTo>
                <a:lnTo>
                  <a:pt x="0" y="680894"/>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10" id="10"/>
          <p:cNvSpPr/>
          <p:nvPr/>
        </p:nvSpPr>
        <p:spPr>
          <a:xfrm flipH="false" flipV="false" rot="0">
            <a:off x="12251911" y="9143707"/>
            <a:ext cx="2484131" cy="877352"/>
          </a:xfrm>
          <a:custGeom>
            <a:avLst/>
            <a:gdLst/>
            <a:ahLst/>
            <a:cxnLst/>
            <a:rect r="r" b="b" t="t" l="l"/>
            <a:pathLst>
              <a:path h="877352" w="2484131">
                <a:moveTo>
                  <a:pt x="0" y="0"/>
                </a:moveTo>
                <a:lnTo>
                  <a:pt x="2484131" y="0"/>
                </a:lnTo>
                <a:lnTo>
                  <a:pt x="2484131" y="877352"/>
                </a:lnTo>
                <a:lnTo>
                  <a:pt x="0" y="877352"/>
                </a:lnTo>
                <a:lnTo>
                  <a:pt x="0" y="0"/>
                </a:lnTo>
                <a:close/>
              </a:path>
            </a:pathLst>
          </a:custGeom>
          <a:blipFill>
            <a:blip r:embed="rId5"/>
            <a:stretch>
              <a:fillRect l="0" t="0" r="0" b="0"/>
            </a:stretch>
          </a:blipFill>
        </p:spPr>
      </p:sp>
      <p:sp>
        <p:nvSpPr>
          <p:cNvPr name="TextBox 11" id="11"/>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sp>
        <p:nvSpPr>
          <p:cNvPr name="TextBox 12" id="12"/>
          <p:cNvSpPr txBox="true"/>
          <p:nvPr/>
        </p:nvSpPr>
        <p:spPr>
          <a:xfrm rot="0">
            <a:off x="664769" y="1996943"/>
            <a:ext cx="7811593" cy="6000750"/>
          </a:xfrm>
          <a:prstGeom prst="rect">
            <a:avLst/>
          </a:prstGeom>
        </p:spPr>
        <p:txBody>
          <a:bodyPr anchor="t" rtlCol="false" tIns="0" lIns="0" bIns="0" rIns="0">
            <a:spAutoFit/>
          </a:bodyPr>
          <a:lstStyle/>
          <a:p>
            <a:pPr algn="l">
              <a:lnSpc>
                <a:spcPts val="4323"/>
              </a:lnSpc>
            </a:pPr>
            <a:r>
              <a:rPr lang="en-US" sz="3602" b="true">
                <a:solidFill>
                  <a:srgbClr val="000000"/>
                </a:solidFill>
                <a:latin typeface="Arimo Bold"/>
                <a:ea typeface="Arimo Bold"/>
                <a:cs typeface="Arimo Bold"/>
                <a:sym typeface="Arimo Bold"/>
              </a:rPr>
              <a:t>THANK YOU</a:t>
            </a:r>
          </a:p>
          <a:p>
            <a:pPr algn="l">
              <a:lnSpc>
                <a:spcPts val="4323"/>
              </a:lnSpc>
            </a:pPr>
          </a:p>
          <a:p>
            <a:pPr algn="l">
              <a:lnSpc>
                <a:spcPts val="4323"/>
              </a:lnSpc>
            </a:pPr>
            <a:r>
              <a:rPr lang="en-US" sz="3602">
                <a:solidFill>
                  <a:srgbClr val="000000"/>
                </a:solidFill>
                <a:latin typeface="Arimo"/>
                <a:ea typeface="Arimo"/>
                <a:cs typeface="Arimo"/>
                <a:sym typeface="Arimo"/>
              </a:rPr>
              <a:t>Sara Mar, MPH (they/them)</a:t>
            </a:r>
          </a:p>
          <a:p>
            <a:pPr algn="l">
              <a:lnSpc>
                <a:spcPts val="4323"/>
              </a:lnSpc>
            </a:pPr>
            <a:r>
              <a:rPr lang="en-US" sz="3602">
                <a:solidFill>
                  <a:srgbClr val="000000"/>
                </a:solidFill>
                <a:latin typeface="Arimo"/>
                <a:ea typeface="Arimo"/>
                <a:cs typeface="Arimo"/>
                <a:sym typeface="Arimo"/>
              </a:rPr>
              <a:t>Advocacy &amp; Communications Strategist</a:t>
            </a:r>
          </a:p>
          <a:p>
            <a:pPr algn="l">
              <a:lnSpc>
                <a:spcPts val="4323"/>
              </a:lnSpc>
            </a:pPr>
            <a:r>
              <a:rPr lang="en-US" sz="3602">
                <a:solidFill>
                  <a:srgbClr val="000000"/>
                </a:solidFill>
                <a:latin typeface="Arimo"/>
                <a:ea typeface="Arimo"/>
                <a:cs typeface="Arimo"/>
                <a:sym typeface="Arimo"/>
              </a:rPr>
              <a:t>smar@whitman-walker.org</a:t>
            </a:r>
          </a:p>
          <a:p>
            <a:pPr algn="l">
              <a:lnSpc>
                <a:spcPts val="4323"/>
              </a:lnSpc>
            </a:pPr>
          </a:p>
          <a:p>
            <a:pPr algn="l">
              <a:lnSpc>
                <a:spcPts val="4323"/>
              </a:lnSpc>
            </a:pPr>
            <a:r>
              <a:rPr lang="en-US" sz="3602">
                <a:solidFill>
                  <a:srgbClr val="000000"/>
                </a:solidFill>
                <a:latin typeface="Arimo"/>
                <a:ea typeface="Arimo"/>
                <a:cs typeface="Arimo"/>
                <a:sym typeface="Arimo"/>
              </a:rPr>
              <a:t>Alex Sheldon (they/them)</a:t>
            </a:r>
          </a:p>
          <a:p>
            <a:pPr algn="l">
              <a:lnSpc>
                <a:spcPts val="4323"/>
              </a:lnSpc>
            </a:pPr>
            <a:r>
              <a:rPr lang="en-US" sz="3602">
                <a:solidFill>
                  <a:srgbClr val="000000"/>
                </a:solidFill>
                <a:latin typeface="Arimo"/>
                <a:ea typeface="Arimo"/>
                <a:cs typeface="Arimo"/>
                <a:sym typeface="Arimo"/>
              </a:rPr>
              <a:t>Executive Director</a:t>
            </a:r>
          </a:p>
          <a:p>
            <a:pPr algn="l">
              <a:lnSpc>
                <a:spcPts val="4323"/>
              </a:lnSpc>
            </a:pPr>
            <a:r>
              <a:rPr lang="en-US" sz="3602">
                <a:solidFill>
                  <a:srgbClr val="000000"/>
                </a:solidFill>
                <a:latin typeface="Arimo"/>
                <a:ea typeface="Arimo"/>
                <a:cs typeface="Arimo"/>
                <a:sym typeface="Arimo"/>
              </a:rPr>
              <a:t>asheldon@glma.org</a:t>
            </a:r>
          </a:p>
          <a:p>
            <a:pPr algn="l">
              <a:lnSpc>
                <a:spcPts val="4323"/>
              </a:lnSpc>
            </a:pPr>
          </a:p>
        </p:txBody>
      </p:sp>
      <p:grpSp>
        <p:nvGrpSpPr>
          <p:cNvPr name="Group 13" id="13"/>
          <p:cNvGrpSpPr/>
          <p:nvPr/>
        </p:nvGrpSpPr>
        <p:grpSpPr>
          <a:xfrm rot="0">
            <a:off x="9505310" y="3539933"/>
            <a:ext cx="8435675" cy="2151619"/>
            <a:chOff x="0" y="0"/>
            <a:chExt cx="11247566" cy="2868825"/>
          </a:xfrm>
        </p:grpSpPr>
        <p:grpSp>
          <p:nvGrpSpPr>
            <p:cNvPr name="Group 14" id="14"/>
            <p:cNvGrpSpPr/>
            <p:nvPr/>
          </p:nvGrpSpPr>
          <p:grpSpPr>
            <a:xfrm rot="0">
              <a:off x="0" y="0"/>
              <a:ext cx="11247566" cy="2868825"/>
              <a:chOff x="0" y="0"/>
              <a:chExt cx="2221742" cy="566682"/>
            </a:xfrm>
          </p:grpSpPr>
          <p:sp>
            <p:nvSpPr>
              <p:cNvPr name="Freeform 15" id="15"/>
              <p:cNvSpPr/>
              <p:nvPr/>
            </p:nvSpPr>
            <p:spPr>
              <a:xfrm flipH="false" flipV="false" rot="0">
                <a:off x="0" y="0"/>
                <a:ext cx="2221742" cy="566682"/>
              </a:xfrm>
              <a:custGeom>
                <a:avLst/>
                <a:gdLst/>
                <a:ahLst/>
                <a:cxnLst/>
                <a:rect r="r" b="b" t="t" l="l"/>
                <a:pathLst>
                  <a:path h="566682" w="2221742">
                    <a:moveTo>
                      <a:pt x="46806" y="0"/>
                    </a:moveTo>
                    <a:lnTo>
                      <a:pt x="2174936" y="0"/>
                    </a:lnTo>
                    <a:cubicBezTo>
                      <a:pt x="2200786" y="0"/>
                      <a:pt x="2221742" y="20956"/>
                      <a:pt x="2221742" y="46806"/>
                    </a:cubicBezTo>
                    <a:lnTo>
                      <a:pt x="2221742" y="519876"/>
                    </a:lnTo>
                    <a:cubicBezTo>
                      <a:pt x="2221742" y="545726"/>
                      <a:pt x="2200786" y="566682"/>
                      <a:pt x="2174936" y="566682"/>
                    </a:cubicBezTo>
                    <a:lnTo>
                      <a:pt x="46806" y="566682"/>
                    </a:lnTo>
                    <a:cubicBezTo>
                      <a:pt x="20956" y="566682"/>
                      <a:pt x="0" y="545726"/>
                      <a:pt x="0" y="519876"/>
                    </a:cubicBezTo>
                    <a:lnTo>
                      <a:pt x="0" y="46806"/>
                    </a:lnTo>
                    <a:cubicBezTo>
                      <a:pt x="0" y="20956"/>
                      <a:pt x="20956" y="0"/>
                      <a:pt x="46806" y="0"/>
                    </a:cubicBezTo>
                    <a:close/>
                  </a:path>
                </a:pathLst>
              </a:custGeom>
              <a:solidFill>
                <a:srgbClr val="000000">
                  <a:alpha val="0"/>
                </a:srgbClr>
              </a:solidFill>
            </p:spPr>
          </p:sp>
          <p:sp>
            <p:nvSpPr>
              <p:cNvPr name="TextBox 16" id="16"/>
              <p:cNvSpPr txBox="true"/>
              <p:nvPr/>
            </p:nvSpPr>
            <p:spPr>
              <a:xfrm>
                <a:off x="0" y="-28575"/>
                <a:ext cx="2221742" cy="595257"/>
              </a:xfrm>
              <a:prstGeom prst="rect">
                <a:avLst/>
              </a:prstGeom>
            </p:spPr>
            <p:txBody>
              <a:bodyPr anchor="ctr" rtlCol="false" tIns="50800" lIns="50800" bIns="50800" rIns="50800"/>
              <a:lstStyle/>
              <a:p>
                <a:pPr algn="ctr">
                  <a:lnSpc>
                    <a:spcPts val="6480"/>
                  </a:lnSpc>
                </a:pPr>
              </a:p>
            </p:txBody>
          </p:sp>
        </p:grpSp>
        <p:sp>
          <p:nvSpPr>
            <p:cNvPr name="TextBox 17" id="17"/>
            <p:cNvSpPr txBox="true"/>
            <p:nvPr/>
          </p:nvSpPr>
          <p:spPr>
            <a:xfrm rot="0">
              <a:off x="458334" y="859738"/>
              <a:ext cx="10377084" cy="1120775"/>
            </a:xfrm>
            <a:prstGeom prst="rect">
              <a:avLst/>
            </a:prstGeom>
          </p:spPr>
          <p:txBody>
            <a:bodyPr anchor="t" rtlCol="false" tIns="0" lIns="0" bIns="0" rIns="0">
              <a:spAutoFit/>
            </a:bodyPr>
            <a:lstStyle/>
            <a:p>
              <a:pPr algn="ctr">
                <a:lnSpc>
                  <a:spcPts val="6480"/>
                </a:lnSpc>
                <a:spcBef>
                  <a:spcPct val="0"/>
                </a:spcBef>
              </a:pPr>
              <a:r>
                <a:rPr lang="en-US" b="true" sz="5400">
                  <a:solidFill>
                    <a:srgbClr val="FFFFFF"/>
                  </a:solidFill>
                  <a:latin typeface="Arimo Bold"/>
                  <a:ea typeface="Arimo Bold"/>
                  <a:cs typeface="Arimo Bold"/>
                  <a:sym typeface="Arimo Bold"/>
                </a:rPr>
                <a:t>Questions?</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0" y="0"/>
            <a:ext cx="17316372" cy="198275"/>
            <a:chOff x="0" y="0"/>
            <a:chExt cx="23088496" cy="264367"/>
          </a:xfrm>
        </p:grpSpPr>
        <p:sp>
          <p:nvSpPr>
            <p:cNvPr name="Freeform 5" id="5"/>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sp>
        <p:nvSpPr>
          <p:cNvPr name="Freeform 9" id="9"/>
          <p:cNvSpPr/>
          <p:nvPr/>
        </p:nvSpPr>
        <p:spPr>
          <a:xfrm flipH="false" flipV="false" rot="0">
            <a:off x="15461038" y="9153327"/>
            <a:ext cx="2523258" cy="661655"/>
          </a:xfrm>
          <a:custGeom>
            <a:avLst/>
            <a:gdLst/>
            <a:ahLst/>
            <a:cxnLst/>
            <a:rect r="r" b="b" t="t" l="l"/>
            <a:pathLst>
              <a:path h="661655" w="2523258">
                <a:moveTo>
                  <a:pt x="0" y="0"/>
                </a:moveTo>
                <a:lnTo>
                  <a:pt x="2523258" y="0"/>
                </a:lnTo>
                <a:lnTo>
                  <a:pt x="2523258" y="661655"/>
                </a:lnTo>
                <a:lnTo>
                  <a:pt x="0" y="661655"/>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TextBox 10" id="10"/>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sp>
        <p:nvSpPr>
          <p:cNvPr name="Freeform 11" id="11"/>
          <p:cNvSpPr/>
          <p:nvPr/>
        </p:nvSpPr>
        <p:spPr>
          <a:xfrm flipH="false" flipV="false" rot="0">
            <a:off x="196097" y="1430835"/>
            <a:ext cx="17788200" cy="6670572"/>
          </a:xfrm>
          <a:custGeom>
            <a:avLst/>
            <a:gdLst/>
            <a:ahLst/>
            <a:cxnLst/>
            <a:rect r="r" b="b" t="t" l="l"/>
            <a:pathLst>
              <a:path h="6670572" w="17788200">
                <a:moveTo>
                  <a:pt x="0" y="0"/>
                </a:moveTo>
                <a:lnTo>
                  <a:pt x="17788199" y="0"/>
                </a:lnTo>
                <a:lnTo>
                  <a:pt x="17788199" y="6670573"/>
                </a:lnTo>
                <a:lnTo>
                  <a:pt x="0" y="6670573"/>
                </a:lnTo>
                <a:lnTo>
                  <a:pt x="0" y="0"/>
                </a:lnTo>
                <a:close/>
              </a:path>
            </a:pathLst>
          </a:custGeom>
          <a:blipFill>
            <a:blip r:embed="rId5"/>
            <a:stretch>
              <a:fillRect l="0" t="0" r="0" b="0"/>
            </a:stretch>
          </a:blipFill>
        </p:spPr>
      </p:sp>
      <p:grpSp>
        <p:nvGrpSpPr>
          <p:cNvPr name="Group 12" id="12"/>
          <p:cNvGrpSpPr/>
          <p:nvPr/>
        </p:nvGrpSpPr>
        <p:grpSpPr>
          <a:xfrm rot="0">
            <a:off x="313236" y="1078875"/>
            <a:ext cx="14393967" cy="1432279"/>
            <a:chOff x="0" y="0"/>
            <a:chExt cx="19191956" cy="1909706"/>
          </a:xfrm>
        </p:grpSpPr>
        <p:sp>
          <p:nvSpPr>
            <p:cNvPr name="Freeform 13" id="13"/>
            <p:cNvSpPr/>
            <p:nvPr/>
          </p:nvSpPr>
          <p:spPr>
            <a:xfrm flipH="false" flipV="false" rot="0">
              <a:off x="0" y="0"/>
              <a:ext cx="19191987" cy="1909699"/>
            </a:xfrm>
            <a:custGeom>
              <a:avLst/>
              <a:gdLst/>
              <a:ahLst/>
              <a:cxnLst/>
              <a:rect r="r" b="b" t="t" l="l"/>
              <a:pathLst>
                <a:path h="1909699" w="19191987">
                  <a:moveTo>
                    <a:pt x="0" y="0"/>
                  </a:moveTo>
                  <a:lnTo>
                    <a:pt x="19191987" y="0"/>
                  </a:lnTo>
                  <a:lnTo>
                    <a:pt x="19191987" y="1909699"/>
                  </a:lnTo>
                  <a:lnTo>
                    <a:pt x="0" y="1909699"/>
                  </a:lnTo>
                  <a:close/>
                </a:path>
              </a:pathLst>
            </a:custGeom>
            <a:solidFill>
              <a:srgbClr val="FFFFFF"/>
            </a:solidFill>
          </p:spPr>
        </p:sp>
        <p:sp>
          <p:nvSpPr>
            <p:cNvPr name="TextBox 14" id="14"/>
            <p:cNvSpPr txBox="true"/>
            <p:nvPr/>
          </p:nvSpPr>
          <p:spPr>
            <a:xfrm>
              <a:off x="0" y="-85725"/>
              <a:ext cx="19191956" cy="1995431"/>
            </a:xfrm>
            <a:prstGeom prst="rect">
              <a:avLst/>
            </a:prstGeom>
          </p:spPr>
          <p:txBody>
            <a:bodyPr anchor="t" rtlCol="false" tIns="50800" lIns="50800" bIns="50800" rIns="50800"/>
            <a:lstStyle/>
            <a:p>
              <a:pPr algn="l">
                <a:lnSpc>
                  <a:spcPts val="5043"/>
                </a:lnSpc>
              </a:pPr>
              <a:r>
                <a:rPr lang="en-US" sz="4203" b="true">
                  <a:solidFill>
                    <a:srgbClr val="000000"/>
                  </a:solidFill>
                  <a:latin typeface="Arial Bold"/>
                  <a:ea typeface="Arial Bold"/>
                  <a:cs typeface="Arial Bold"/>
                  <a:sym typeface="Arial Bold"/>
                </a:rPr>
                <a:t>Number of Anti-LGBTQ Bills Introduced and Passed, 2020-2023</a:t>
              </a:r>
            </a:p>
          </p:txBody>
        </p:sp>
      </p:grpSp>
      <p:sp>
        <p:nvSpPr>
          <p:cNvPr name="TextBox 15" id="15"/>
          <p:cNvSpPr txBox="true"/>
          <p:nvPr/>
        </p:nvSpPr>
        <p:spPr>
          <a:xfrm rot="0">
            <a:off x="5527637" y="9886840"/>
            <a:ext cx="7125117" cy="362483"/>
          </a:xfrm>
          <a:prstGeom prst="rect">
            <a:avLst/>
          </a:prstGeom>
        </p:spPr>
        <p:txBody>
          <a:bodyPr anchor="t" rtlCol="false" tIns="0" lIns="0" bIns="0" rIns="0">
            <a:spAutoFit/>
          </a:bodyPr>
          <a:lstStyle/>
          <a:p>
            <a:pPr algn="l">
              <a:lnSpc>
                <a:spcPts val="2161"/>
              </a:lnSpc>
            </a:pPr>
            <a:r>
              <a:rPr lang="en-US" sz="1801">
                <a:solidFill>
                  <a:srgbClr val="000000"/>
                </a:solidFill>
                <a:latin typeface="Arial"/>
                <a:ea typeface="Arial"/>
                <a:cs typeface="Arial"/>
                <a:sym typeface="Arial"/>
              </a:rPr>
              <a:t>https://www.mapresearch.org/file/MAP-2023-Under-Fire-Report-5.pdf</a:t>
            </a:r>
          </a:p>
        </p:txBody>
      </p:sp>
      <p:sp>
        <p:nvSpPr>
          <p:cNvPr name="Freeform 16" id="16"/>
          <p:cNvSpPr/>
          <p:nvPr/>
        </p:nvSpPr>
        <p:spPr>
          <a:xfrm flipH="false" flipV="false" rot="0">
            <a:off x="13113962" y="9082012"/>
            <a:ext cx="2129954" cy="804286"/>
          </a:xfrm>
          <a:custGeom>
            <a:avLst/>
            <a:gdLst/>
            <a:ahLst/>
            <a:cxnLst/>
            <a:rect r="r" b="b" t="t" l="l"/>
            <a:pathLst>
              <a:path h="804286" w="2129954">
                <a:moveTo>
                  <a:pt x="0" y="0"/>
                </a:moveTo>
                <a:lnTo>
                  <a:pt x="2129954" y="0"/>
                </a:lnTo>
                <a:lnTo>
                  <a:pt x="2129954" y="804285"/>
                </a:lnTo>
                <a:lnTo>
                  <a:pt x="0" y="804285"/>
                </a:lnTo>
                <a:lnTo>
                  <a:pt x="0" y="0"/>
                </a:lnTo>
                <a:close/>
              </a:path>
            </a:pathLst>
          </a:custGeom>
          <a:blipFill>
            <a:blip r:embed="rId6"/>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0" y="0"/>
            <a:ext cx="17316372" cy="198275"/>
            <a:chOff x="0" y="0"/>
            <a:chExt cx="23088496" cy="264367"/>
          </a:xfrm>
        </p:grpSpPr>
        <p:sp>
          <p:nvSpPr>
            <p:cNvPr name="Freeform 5" id="5"/>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9" id="9"/>
          <p:cNvGrpSpPr/>
          <p:nvPr/>
        </p:nvGrpSpPr>
        <p:grpSpPr>
          <a:xfrm rot="0">
            <a:off x="529054" y="1947300"/>
            <a:ext cx="14393967" cy="1432279"/>
            <a:chOff x="0" y="0"/>
            <a:chExt cx="19191956" cy="1909706"/>
          </a:xfrm>
        </p:grpSpPr>
        <p:sp>
          <p:nvSpPr>
            <p:cNvPr name="Freeform 10" id="10"/>
            <p:cNvSpPr/>
            <p:nvPr/>
          </p:nvSpPr>
          <p:spPr>
            <a:xfrm flipH="false" flipV="false" rot="0">
              <a:off x="0" y="0"/>
              <a:ext cx="19191987" cy="1909699"/>
            </a:xfrm>
            <a:custGeom>
              <a:avLst/>
              <a:gdLst/>
              <a:ahLst/>
              <a:cxnLst/>
              <a:rect r="r" b="b" t="t" l="l"/>
              <a:pathLst>
                <a:path h="1909699" w="19191987">
                  <a:moveTo>
                    <a:pt x="0" y="0"/>
                  </a:moveTo>
                  <a:lnTo>
                    <a:pt x="19191987" y="0"/>
                  </a:lnTo>
                  <a:lnTo>
                    <a:pt x="19191987" y="1909699"/>
                  </a:lnTo>
                  <a:lnTo>
                    <a:pt x="0" y="1909699"/>
                  </a:lnTo>
                  <a:close/>
                </a:path>
              </a:pathLst>
            </a:custGeom>
            <a:solidFill>
              <a:srgbClr val="FFFFFF"/>
            </a:solidFill>
          </p:spPr>
        </p:sp>
        <p:sp>
          <p:nvSpPr>
            <p:cNvPr name="TextBox 11" id="11"/>
            <p:cNvSpPr txBox="true"/>
            <p:nvPr/>
          </p:nvSpPr>
          <p:spPr>
            <a:xfrm>
              <a:off x="0" y="-85725"/>
              <a:ext cx="19191956" cy="1995431"/>
            </a:xfrm>
            <a:prstGeom prst="rect">
              <a:avLst/>
            </a:prstGeom>
          </p:spPr>
          <p:txBody>
            <a:bodyPr anchor="t" rtlCol="false" tIns="50800" lIns="50800" bIns="50800" rIns="50800"/>
            <a:lstStyle/>
            <a:p>
              <a:pPr algn="l">
                <a:lnSpc>
                  <a:spcPts val="5043"/>
                </a:lnSpc>
              </a:pPr>
              <a:r>
                <a:rPr lang="en-US" sz="4203" b="true">
                  <a:solidFill>
                    <a:srgbClr val="000000"/>
                  </a:solidFill>
                  <a:latin typeface="Arial Bold"/>
                  <a:ea typeface="Arial Bold"/>
                  <a:cs typeface="Arial Bold"/>
                  <a:sym typeface="Arial Bold"/>
                </a:rPr>
                <a:t>Number of Bills Introduced Targeting Health Care for Transgender People, 2017-2023</a:t>
              </a:r>
            </a:p>
          </p:txBody>
        </p:sp>
      </p:grpSp>
      <p:sp>
        <p:nvSpPr>
          <p:cNvPr name="Freeform 12" id="12"/>
          <p:cNvSpPr/>
          <p:nvPr/>
        </p:nvSpPr>
        <p:spPr>
          <a:xfrm flipH="false" flipV="false" rot="0">
            <a:off x="15461038" y="9153327"/>
            <a:ext cx="2523258" cy="661655"/>
          </a:xfrm>
          <a:custGeom>
            <a:avLst/>
            <a:gdLst/>
            <a:ahLst/>
            <a:cxnLst/>
            <a:rect r="r" b="b" t="t" l="l"/>
            <a:pathLst>
              <a:path h="661655" w="2523258">
                <a:moveTo>
                  <a:pt x="0" y="0"/>
                </a:moveTo>
                <a:lnTo>
                  <a:pt x="2523258" y="0"/>
                </a:lnTo>
                <a:lnTo>
                  <a:pt x="2523258" y="661655"/>
                </a:lnTo>
                <a:lnTo>
                  <a:pt x="0" y="661655"/>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13" id="13"/>
          <p:cNvSpPr/>
          <p:nvPr/>
        </p:nvSpPr>
        <p:spPr>
          <a:xfrm flipH="false" flipV="false" rot="0">
            <a:off x="13113962" y="9082012"/>
            <a:ext cx="2129954" cy="804286"/>
          </a:xfrm>
          <a:custGeom>
            <a:avLst/>
            <a:gdLst/>
            <a:ahLst/>
            <a:cxnLst/>
            <a:rect r="r" b="b" t="t" l="l"/>
            <a:pathLst>
              <a:path h="804286" w="2129954">
                <a:moveTo>
                  <a:pt x="0" y="0"/>
                </a:moveTo>
                <a:lnTo>
                  <a:pt x="2129954" y="0"/>
                </a:lnTo>
                <a:lnTo>
                  <a:pt x="2129954" y="804285"/>
                </a:lnTo>
                <a:lnTo>
                  <a:pt x="0" y="804285"/>
                </a:lnTo>
                <a:lnTo>
                  <a:pt x="0" y="0"/>
                </a:lnTo>
                <a:close/>
              </a:path>
            </a:pathLst>
          </a:custGeom>
          <a:blipFill>
            <a:blip r:embed="rId5"/>
            <a:stretch>
              <a:fillRect l="0" t="0" r="0" b="0"/>
            </a:stretch>
          </a:blipFill>
        </p:spPr>
      </p:sp>
      <p:grpSp>
        <p:nvGrpSpPr>
          <p:cNvPr name="Group 14" id="14"/>
          <p:cNvGrpSpPr/>
          <p:nvPr/>
        </p:nvGrpSpPr>
        <p:grpSpPr>
          <a:xfrm rot="0">
            <a:off x="220902" y="1318780"/>
            <a:ext cx="17855727" cy="6380348"/>
            <a:chOff x="0" y="0"/>
            <a:chExt cx="23807636" cy="8507130"/>
          </a:xfrm>
        </p:grpSpPr>
        <p:sp>
          <p:nvSpPr>
            <p:cNvPr name="Freeform 15" id="15"/>
            <p:cNvSpPr/>
            <p:nvPr/>
          </p:nvSpPr>
          <p:spPr>
            <a:xfrm flipH="false" flipV="false" rot="0">
              <a:off x="0" y="0"/>
              <a:ext cx="23807636" cy="8507130"/>
            </a:xfrm>
            <a:custGeom>
              <a:avLst/>
              <a:gdLst/>
              <a:ahLst/>
              <a:cxnLst/>
              <a:rect r="r" b="b" t="t" l="l"/>
              <a:pathLst>
                <a:path h="8507130" w="23807636">
                  <a:moveTo>
                    <a:pt x="0" y="0"/>
                  </a:moveTo>
                  <a:lnTo>
                    <a:pt x="23807636" y="0"/>
                  </a:lnTo>
                  <a:lnTo>
                    <a:pt x="23807636" y="8507130"/>
                  </a:lnTo>
                  <a:lnTo>
                    <a:pt x="0" y="8507130"/>
                  </a:lnTo>
                  <a:lnTo>
                    <a:pt x="0" y="0"/>
                  </a:lnTo>
                  <a:close/>
                </a:path>
              </a:pathLst>
            </a:custGeom>
            <a:blipFill>
              <a:blip r:embed="rId6"/>
              <a:stretch>
                <a:fillRect l="0" t="0" r="0" b="-3817"/>
              </a:stretch>
            </a:blipFill>
          </p:spPr>
        </p:sp>
        <p:grpSp>
          <p:nvGrpSpPr>
            <p:cNvPr name="Group 16" id="16"/>
            <p:cNvGrpSpPr/>
            <p:nvPr/>
          </p:nvGrpSpPr>
          <p:grpSpPr>
            <a:xfrm rot="0">
              <a:off x="20523458" y="7044651"/>
              <a:ext cx="2525684" cy="912861"/>
              <a:chOff x="0" y="0"/>
              <a:chExt cx="498900" cy="180318"/>
            </a:xfrm>
          </p:grpSpPr>
          <p:sp>
            <p:nvSpPr>
              <p:cNvPr name="Freeform 17" id="17"/>
              <p:cNvSpPr/>
              <p:nvPr/>
            </p:nvSpPr>
            <p:spPr>
              <a:xfrm flipH="false" flipV="false" rot="0">
                <a:off x="0" y="0"/>
                <a:ext cx="498900" cy="180318"/>
              </a:xfrm>
              <a:custGeom>
                <a:avLst/>
                <a:gdLst/>
                <a:ahLst/>
                <a:cxnLst/>
                <a:rect r="r" b="b" t="t" l="l"/>
                <a:pathLst>
                  <a:path h="180318" w="498900">
                    <a:moveTo>
                      <a:pt x="0" y="0"/>
                    </a:moveTo>
                    <a:lnTo>
                      <a:pt x="498900" y="0"/>
                    </a:lnTo>
                    <a:lnTo>
                      <a:pt x="498900" y="180318"/>
                    </a:lnTo>
                    <a:lnTo>
                      <a:pt x="0" y="180318"/>
                    </a:lnTo>
                    <a:close/>
                  </a:path>
                </a:pathLst>
              </a:custGeom>
              <a:solidFill>
                <a:srgbClr val="FFFFFF"/>
              </a:solidFill>
            </p:spPr>
          </p:sp>
          <p:sp>
            <p:nvSpPr>
              <p:cNvPr name="TextBox 18" id="18"/>
              <p:cNvSpPr txBox="true"/>
              <p:nvPr/>
            </p:nvSpPr>
            <p:spPr>
              <a:xfrm>
                <a:off x="0" y="-9525"/>
                <a:ext cx="498900" cy="189843"/>
              </a:xfrm>
              <a:prstGeom prst="rect">
                <a:avLst/>
              </a:prstGeom>
            </p:spPr>
            <p:txBody>
              <a:bodyPr anchor="ctr" rtlCol="false" tIns="50800" lIns="50800" bIns="50800" rIns="50800"/>
              <a:lstStyle/>
              <a:p>
                <a:pPr algn="ctr">
                  <a:lnSpc>
                    <a:spcPts val="1891"/>
                  </a:lnSpc>
                </a:pPr>
              </a:p>
            </p:txBody>
          </p:sp>
        </p:grpSp>
      </p:grpSp>
      <p:sp>
        <p:nvSpPr>
          <p:cNvPr name="TextBox 19" id="19"/>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sp>
        <p:nvSpPr>
          <p:cNvPr name="TextBox 20" id="20"/>
          <p:cNvSpPr txBox="true"/>
          <p:nvPr/>
        </p:nvSpPr>
        <p:spPr>
          <a:xfrm rot="0">
            <a:off x="5527637" y="9886840"/>
            <a:ext cx="7125117" cy="362483"/>
          </a:xfrm>
          <a:prstGeom prst="rect">
            <a:avLst/>
          </a:prstGeom>
        </p:spPr>
        <p:txBody>
          <a:bodyPr anchor="t" rtlCol="false" tIns="0" lIns="0" bIns="0" rIns="0">
            <a:spAutoFit/>
          </a:bodyPr>
          <a:lstStyle/>
          <a:p>
            <a:pPr algn="l">
              <a:lnSpc>
                <a:spcPts val="2161"/>
              </a:lnSpc>
            </a:pPr>
            <a:r>
              <a:rPr lang="en-US" sz="1801">
                <a:solidFill>
                  <a:srgbClr val="000000"/>
                </a:solidFill>
                <a:latin typeface="Arial"/>
                <a:ea typeface="Arial"/>
                <a:cs typeface="Arial"/>
                <a:sym typeface="Arial"/>
              </a:rPr>
              <a:t>https://www.mapresearch.org/file/MAP-2023-Under-Fire-Report-5.pdf</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0" y="0"/>
            <a:ext cx="17316372" cy="198275"/>
            <a:chOff x="0" y="0"/>
            <a:chExt cx="23088496" cy="264367"/>
          </a:xfrm>
        </p:grpSpPr>
        <p:sp>
          <p:nvSpPr>
            <p:cNvPr name="Freeform 5" id="5"/>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E31A38"/>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sp>
        <p:nvSpPr>
          <p:cNvPr name="Freeform 9" id="9"/>
          <p:cNvSpPr/>
          <p:nvPr/>
        </p:nvSpPr>
        <p:spPr>
          <a:xfrm flipH="false" flipV="false" rot="0">
            <a:off x="0" y="198275"/>
            <a:ext cx="18288000" cy="9898380"/>
          </a:xfrm>
          <a:custGeom>
            <a:avLst/>
            <a:gdLst/>
            <a:ahLst/>
            <a:cxnLst/>
            <a:rect r="r" b="b" t="t" l="l"/>
            <a:pathLst>
              <a:path h="9898380" w="18288000">
                <a:moveTo>
                  <a:pt x="0" y="0"/>
                </a:moveTo>
                <a:lnTo>
                  <a:pt x="18288000" y="0"/>
                </a:lnTo>
                <a:lnTo>
                  <a:pt x="18288000" y="9898380"/>
                </a:lnTo>
                <a:lnTo>
                  <a:pt x="0" y="9898380"/>
                </a:lnTo>
                <a:lnTo>
                  <a:pt x="0" y="0"/>
                </a:lnTo>
                <a:close/>
              </a:path>
            </a:pathLst>
          </a:custGeom>
          <a:blipFill>
            <a:blip r:embed="rId3"/>
            <a:stretch>
              <a:fillRect l="0" t="0" r="0" b="0"/>
            </a:stretch>
          </a:blipFill>
        </p:spPr>
      </p:sp>
      <p:sp>
        <p:nvSpPr>
          <p:cNvPr name="Freeform 10" id="10"/>
          <p:cNvSpPr/>
          <p:nvPr/>
        </p:nvSpPr>
        <p:spPr>
          <a:xfrm flipH="false" flipV="false" rot="0">
            <a:off x="14736042" y="9143707"/>
            <a:ext cx="2596634" cy="680896"/>
          </a:xfrm>
          <a:custGeom>
            <a:avLst/>
            <a:gdLst/>
            <a:ahLst/>
            <a:cxnLst/>
            <a:rect r="r" b="b" t="t" l="l"/>
            <a:pathLst>
              <a:path h="680896" w="2596634">
                <a:moveTo>
                  <a:pt x="0" y="0"/>
                </a:moveTo>
                <a:lnTo>
                  <a:pt x="2596634" y="0"/>
                </a:lnTo>
                <a:lnTo>
                  <a:pt x="2596634" y="680895"/>
                </a:lnTo>
                <a:lnTo>
                  <a:pt x="0" y="680895"/>
                </a:lnTo>
                <a:lnTo>
                  <a:pt x="0" y="0"/>
                </a:lnTo>
                <a:close/>
              </a:path>
            </a:pathLst>
          </a:custGeom>
          <a:blipFill>
            <a:blip r:embed="rId4">
              <a:extLst>
                <a:ext uri="{96DAC541-7B7A-43D3-8B79-37D633B846F1}">
                  <asvg:svgBlip xmlns:asvg="http://schemas.microsoft.com/office/drawing/2016/SVG/main" r:embed="rId5"/>
                </a:ext>
              </a:extLst>
            </a:blip>
            <a:stretch>
              <a:fillRect l="0" t="0" r="0" b="-577"/>
            </a:stretch>
          </a:blipFill>
        </p:spPr>
      </p:sp>
      <p:sp>
        <p:nvSpPr>
          <p:cNvPr name="TextBox 11" id="11"/>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grpSp>
        <p:nvGrpSpPr>
          <p:cNvPr name="Group 12" id="12"/>
          <p:cNvGrpSpPr/>
          <p:nvPr/>
        </p:nvGrpSpPr>
        <p:grpSpPr>
          <a:xfrm rot="0">
            <a:off x="12466231" y="8542160"/>
            <a:ext cx="5821769" cy="1432279"/>
            <a:chOff x="0" y="0"/>
            <a:chExt cx="7762358" cy="1909706"/>
          </a:xfrm>
        </p:grpSpPr>
        <p:sp>
          <p:nvSpPr>
            <p:cNvPr name="Freeform 13" id="13"/>
            <p:cNvSpPr/>
            <p:nvPr/>
          </p:nvSpPr>
          <p:spPr>
            <a:xfrm flipH="false" flipV="false" rot="0">
              <a:off x="0" y="0"/>
              <a:ext cx="7762367" cy="1909699"/>
            </a:xfrm>
            <a:custGeom>
              <a:avLst/>
              <a:gdLst/>
              <a:ahLst/>
              <a:cxnLst/>
              <a:rect r="r" b="b" t="t" l="l"/>
              <a:pathLst>
                <a:path h="1909699" w="7762367">
                  <a:moveTo>
                    <a:pt x="0" y="0"/>
                  </a:moveTo>
                  <a:lnTo>
                    <a:pt x="7762367" y="0"/>
                  </a:lnTo>
                  <a:lnTo>
                    <a:pt x="7762367" y="1909699"/>
                  </a:lnTo>
                  <a:lnTo>
                    <a:pt x="0" y="1909699"/>
                  </a:lnTo>
                  <a:close/>
                </a:path>
              </a:pathLst>
            </a:custGeom>
            <a:solidFill>
              <a:srgbClr val="FFFFFF"/>
            </a:solidFill>
          </p:spPr>
        </p:sp>
        <p:sp>
          <p:nvSpPr>
            <p:cNvPr name="TextBox 14" id="14"/>
            <p:cNvSpPr txBox="true"/>
            <p:nvPr/>
          </p:nvSpPr>
          <p:spPr>
            <a:xfrm>
              <a:off x="0" y="-85725"/>
              <a:ext cx="7762358" cy="1995431"/>
            </a:xfrm>
            <a:prstGeom prst="rect">
              <a:avLst/>
            </a:prstGeom>
          </p:spPr>
          <p:txBody>
            <a:bodyPr anchor="t" rtlCol="false" tIns="50800" lIns="50800" bIns="50800" rIns="50800"/>
            <a:lstStyle/>
            <a:p>
              <a:pPr algn="ctr">
                <a:lnSpc>
                  <a:spcPts val="5043"/>
                </a:lnSpc>
              </a:pPr>
              <a:r>
                <a:rPr lang="en-US" sz="4203" b="true">
                  <a:solidFill>
                    <a:srgbClr val="000000"/>
                  </a:solidFill>
                  <a:latin typeface="Arial Bold"/>
                  <a:ea typeface="Arial Bold"/>
                  <a:cs typeface="Arial Bold"/>
                  <a:sym typeface="Arial Bold"/>
                </a:rPr>
                <a:t>Bans on Transgender Medical Care</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0" y="0"/>
            <a:ext cx="17316372" cy="198275"/>
            <a:chOff x="0" y="0"/>
            <a:chExt cx="23088496" cy="264367"/>
          </a:xfrm>
        </p:grpSpPr>
        <p:sp>
          <p:nvSpPr>
            <p:cNvPr name="Freeform 5" id="5"/>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sp>
        <p:nvSpPr>
          <p:cNvPr name="TextBox 9" id="9"/>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sp>
        <p:nvSpPr>
          <p:cNvPr name="Freeform 10" id="10"/>
          <p:cNvSpPr/>
          <p:nvPr/>
        </p:nvSpPr>
        <p:spPr>
          <a:xfrm flipH="false" flipV="false" rot="0">
            <a:off x="1662609" y="1044133"/>
            <a:ext cx="14725418" cy="7806331"/>
          </a:xfrm>
          <a:custGeom>
            <a:avLst/>
            <a:gdLst/>
            <a:ahLst/>
            <a:cxnLst/>
            <a:rect r="r" b="b" t="t" l="l"/>
            <a:pathLst>
              <a:path h="7806331" w="14725418">
                <a:moveTo>
                  <a:pt x="0" y="0"/>
                </a:moveTo>
                <a:lnTo>
                  <a:pt x="14725418" y="0"/>
                </a:lnTo>
                <a:lnTo>
                  <a:pt x="14725418" y="7806331"/>
                </a:lnTo>
                <a:lnTo>
                  <a:pt x="0" y="7806331"/>
                </a:lnTo>
                <a:lnTo>
                  <a:pt x="0" y="0"/>
                </a:lnTo>
                <a:close/>
              </a:path>
            </a:pathLst>
          </a:custGeom>
          <a:blipFill>
            <a:blip r:embed="rId3"/>
            <a:stretch>
              <a:fillRect l="0" t="-1179" r="0" b="0"/>
            </a:stretch>
          </a:blipFill>
        </p:spPr>
      </p:sp>
      <p:grpSp>
        <p:nvGrpSpPr>
          <p:cNvPr name="Group 11" id="11"/>
          <p:cNvGrpSpPr/>
          <p:nvPr/>
        </p:nvGrpSpPr>
        <p:grpSpPr>
          <a:xfrm rot="0">
            <a:off x="533952" y="258690"/>
            <a:ext cx="8491366" cy="785444"/>
            <a:chOff x="0" y="0"/>
            <a:chExt cx="11321821" cy="1047258"/>
          </a:xfrm>
        </p:grpSpPr>
        <p:sp>
          <p:nvSpPr>
            <p:cNvPr name="Freeform 12" id="12"/>
            <p:cNvSpPr/>
            <p:nvPr/>
          </p:nvSpPr>
          <p:spPr>
            <a:xfrm flipH="false" flipV="false" rot="0">
              <a:off x="0" y="0"/>
              <a:ext cx="11321796" cy="1047242"/>
            </a:xfrm>
            <a:custGeom>
              <a:avLst/>
              <a:gdLst/>
              <a:ahLst/>
              <a:cxnLst/>
              <a:rect r="r" b="b" t="t" l="l"/>
              <a:pathLst>
                <a:path h="1047242" w="11321796">
                  <a:moveTo>
                    <a:pt x="0" y="0"/>
                  </a:moveTo>
                  <a:lnTo>
                    <a:pt x="11321796" y="0"/>
                  </a:lnTo>
                  <a:lnTo>
                    <a:pt x="11321796" y="1047242"/>
                  </a:lnTo>
                  <a:lnTo>
                    <a:pt x="0" y="1047242"/>
                  </a:lnTo>
                  <a:close/>
                </a:path>
              </a:pathLst>
            </a:custGeom>
            <a:solidFill>
              <a:srgbClr val="FFFFFF"/>
            </a:solidFill>
          </p:spPr>
        </p:sp>
        <p:sp>
          <p:nvSpPr>
            <p:cNvPr name="TextBox 13" id="13"/>
            <p:cNvSpPr txBox="true"/>
            <p:nvPr/>
          </p:nvSpPr>
          <p:spPr>
            <a:xfrm>
              <a:off x="0" y="-85725"/>
              <a:ext cx="11321821" cy="1132983"/>
            </a:xfrm>
            <a:prstGeom prst="rect">
              <a:avLst/>
            </a:prstGeom>
          </p:spPr>
          <p:txBody>
            <a:bodyPr anchor="t" rtlCol="false" tIns="50800" lIns="50800" bIns="50800" rIns="50800"/>
            <a:lstStyle/>
            <a:p>
              <a:pPr algn="l">
                <a:lnSpc>
                  <a:spcPts val="5043"/>
                </a:lnSpc>
              </a:pPr>
              <a:r>
                <a:rPr lang="en-US" sz="4203" b="true">
                  <a:solidFill>
                    <a:srgbClr val="000000"/>
                  </a:solidFill>
                  <a:latin typeface="Arial Bold"/>
                  <a:ea typeface="Arial Bold"/>
                  <a:cs typeface="Arial Bold"/>
                  <a:sym typeface="Arial Bold"/>
                </a:rPr>
                <a:t>Creeping Towards Adults</a:t>
              </a:r>
            </a:p>
          </p:txBody>
        </p:sp>
      </p:grpSp>
      <p:sp>
        <p:nvSpPr>
          <p:cNvPr name="TextBox 14" id="14"/>
          <p:cNvSpPr txBox="true"/>
          <p:nvPr/>
        </p:nvSpPr>
        <p:spPr>
          <a:xfrm rot="0">
            <a:off x="5527637" y="9886840"/>
            <a:ext cx="7125117" cy="362483"/>
          </a:xfrm>
          <a:prstGeom prst="rect">
            <a:avLst/>
          </a:prstGeom>
        </p:spPr>
        <p:txBody>
          <a:bodyPr anchor="t" rtlCol="false" tIns="0" lIns="0" bIns="0" rIns="0">
            <a:spAutoFit/>
          </a:bodyPr>
          <a:lstStyle/>
          <a:p>
            <a:pPr algn="l">
              <a:lnSpc>
                <a:spcPts val="2161"/>
              </a:lnSpc>
            </a:pPr>
            <a:r>
              <a:rPr lang="en-US" sz="1801">
                <a:solidFill>
                  <a:srgbClr val="000000"/>
                </a:solidFill>
                <a:latin typeface="Arial"/>
                <a:ea typeface="Arial"/>
                <a:cs typeface="Arial"/>
                <a:sym typeface="Arial"/>
              </a:rPr>
              <a:t>https://www.mapresearch.org/file/MAP-2023-Under-Fire-Report-5.pdf</a:t>
            </a:r>
          </a:p>
        </p:txBody>
      </p:sp>
      <p:grpSp>
        <p:nvGrpSpPr>
          <p:cNvPr name="Group 15" id="15"/>
          <p:cNvGrpSpPr/>
          <p:nvPr/>
        </p:nvGrpSpPr>
        <p:grpSpPr>
          <a:xfrm rot="0">
            <a:off x="12939030" y="9258300"/>
            <a:ext cx="4870334" cy="804286"/>
            <a:chOff x="0" y="0"/>
            <a:chExt cx="6493779" cy="1072381"/>
          </a:xfrm>
        </p:grpSpPr>
        <p:sp>
          <p:nvSpPr>
            <p:cNvPr name="Freeform 16" id="16"/>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4">
                <a:extLst>
                  <a:ext uri="{96DAC541-7B7A-43D3-8B79-37D633B846F1}">
                    <asvg:svgBlip xmlns:asvg="http://schemas.microsoft.com/office/drawing/2016/SVG/main" r:embed="rId5"/>
                  </a:ext>
                </a:extLst>
              </a:blip>
              <a:stretch>
                <a:fillRect l="0" t="0" r="0" b="-577"/>
              </a:stretch>
            </a:blipFill>
          </p:spPr>
        </p:sp>
        <p:sp>
          <p:nvSpPr>
            <p:cNvPr name="Freeform 17" id="17"/>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6"/>
              <a:stretch>
                <a:fillRect l="0" t="0" r="0" b="0"/>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7316372" cy="198275"/>
            <a:chOff x="0" y="0"/>
            <a:chExt cx="23088496" cy="264367"/>
          </a:xfrm>
        </p:grpSpPr>
        <p:sp>
          <p:nvSpPr>
            <p:cNvPr name="Freeform 3" id="3"/>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grpSp>
        <p:nvGrpSpPr>
          <p:cNvPr name="Group 4" id="4"/>
          <p:cNvGrpSpPr/>
          <p:nvPr/>
        </p:nvGrpSpPr>
        <p:grpSpPr>
          <a:xfrm rot="0">
            <a:off x="12939030" y="9258300"/>
            <a:ext cx="4870334" cy="804286"/>
            <a:chOff x="0" y="0"/>
            <a:chExt cx="6493779" cy="1072381"/>
          </a:xfrm>
        </p:grpSpPr>
        <p:sp>
          <p:nvSpPr>
            <p:cNvPr name="Freeform 5" id="5"/>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6" id="6"/>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grpSp>
        <p:nvGrpSpPr>
          <p:cNvPr name="Group 7" id="7"/>
          <p:cNvGrpSpPr/>
          <p:nvPr/>
        </p:nvGrpSpPr>
        <p:grpSpPr>
          <a:xfrm rot="0">
            <a:off x="468441" y="2317834"/>
            <a:ext cx="17340923" cy="6743633"/>
            <a:chOff x="0" y="0"/>
            <a:chExt cx="23121231" cy="8991510"/>
          </a:xfrm>
        </p:grpSpPr>
        <p:grpSp>
          <p:nvGrpSpPr>
            <p:cNvPr name="Group 8" id="8"/>
            <p:cNvGrpSpPr/>
            <p:nvPr/>
          </p:nvGrpSpPr>
          <p:grpSpPr>
            <a:xfrm rot="0">
              <a:off x="0" y="0"/>
              <a:ext cx="23121231" cy="8991510"/>
              <a:chOff x="0" y="0"/>
              <a:chExt cx="4630002" cy="1800540"/>
            </a:xfrm>
          </p:grpSpPr>
          <p:sp>
            <p:nvSpPr>
              <p:cNvPr name="Freeform 9" id="9"/>
              <p:cNvSpPr/>
              <p:nvPr/>
            </p:nvSpPr>
            <p:spPr>
              <a:xfrm flipH="false" flipV="false" rot="0">
                <a:off x="0" y="0"/>
                <a:ext cx="4630002" cy="1800540"/>
              </a:xfrm>
              <a:custGeom>
                <a:avLst/>
                <a:gdLst/>
                <a:ahLst/>
                <a:cxnLst/>
                <a:rect r="r" b="b" t="t" l="l"/>
                <a:pathLst>
                  <a:path h="1800540" w="4630002">
                    <a:moveTo>
                      <a:pt x="22460" y="0"/>
                    </a:moveTo>
                    <a:lnTo>
                      <a:pt x="4607542" y="0"/>
                    </a:lnTo>
                    <a:cubicBezTo>
                      <a:pt x="4619946" y="0"/>
                      <a:pt x="4630002" y="10056"/>
                      <a:pt x="4630002" y="22460"/>
                    </a:cubicBezTo>
                    <a:lnTo>
                      <a:pt x="4630002" y="1778080"/>
                    </a:lnTo>
                    <a:cubicBezTo>
                      <a:pt x="4630002" y="1790485"/>
                      <a:pt x="4619946" y="1800540"/>
                      <a:pt x="4607542" y="1800540"/>
                    </a:cubicBezTo>
                    <a:lnTo>
                      <a:pt x="22460" y="1800540"/>
                    </a:lnTo>
                    <a:cubicBezTo>
                      <a:pt x="10056" y="1800540"/>
                      <a:pt x="0" y="1790485"/>
                      <a:pt x="0" y="1778080"/>
                    </a:cubicBezTo>
                    <a:lnTo>
                      <a:pt x="0" y="22460"/>
                    </a:lnTo>
                    <a:cubicBezTo>
                      <a:pt x="0" y="10056"/>
                      <a:pt x="10056" y="0"/>
                      <a:pt x="22460" y="0"/>
                    </a:cubicBezTo>
                    <a:close/>
                  </a:path>
                </a:pathLst>
              </a:custGeom>
              <a:solidFill>
                <a:srgbClr val="05264A">
                  <a:alpha val="66667"/>
                </a:srgbClr>
              </a:solidFill>
            </p:spPr>
          </p:sp>
          <p:sp>
            <p:nvSpPr>
              <p:cNvPr name="TextBox 10" id="10"/>
              <p:cNvSpPr txBox="true"/>
              <p:nvPr/>
            </p:nvSpPr>
            <p:spPr>
              <a:xfrm>
                <a:off x="0" y="-28575"/>
                <a:ext cx="4630002" cy="1829115"/>
              </a:xfrm>
              <a:prstGeom prst="rect">
                <a:avLst/>
              </a:prstGeom>
            </p:spPr>
            <p:txBody>
              <a:bodyPr anchor="ctr" rtlCol="false" tIns="50800" lIns="50800" bIns="50800" rIns="50800"/>
              <a:lstStyle/>
              <a:p>
                <a:pPr algn="ctr">
                  <a:lnSpc>
                    <a:spcPts val="6480"/>
                  </a:lnSpc>
                </a:pPr>
              </a:p>
            </p:txBody>
          </p:sp>
        </p:grpSp>
        <p:sp>
          <p:nvSpPr>
            <p:cNvPr name="TextBox 11" id="11"/>
            <p:cNvSpPr txBox="true"/>
            <p:nvPr/>
          </p:nvSpPr>
          <p:spPr>
            <a:xfrm rot="0">
              <a:off x="942181" y="847680"/>
              <a:ext cx="21331811" cy="7267575"/>
            </a:xfrm>
            <a:prstGeom prst="rect">
              <a:avLst/>
            </a:prstGeom>
          </p:spPr>
          <p:txBody>
            <a:bodyPr anchor="t" rtlCol="false" tIns="0" lIns="0" bIns="0" rIns="0">
              <a:spAutoFit/>
            </a:bodyPr>
            <a:lstStyle/>
            <a:p>
              <a:pPr algn="l" marL="779664" indent="-389832" lvl="1">
                <a:lnSpc>
                  <a:spcPts val="4333"/>
                </a:lnSpc>
                <a:buFont typeface="Arial"/>
                <a:buChar char="•"/>
              </a:pPr>
              <a:r>
                <a:rPr lang="en-US" sz="3611">
                  <a:solidFill>
                    <a:srgbClr val="FFFFFF"/>
                  </a:solidFill>
                  <a:latin typeface="Arimo"/>
                  <a:ea typeface="Arimo"/>
                  <a:cs typeface="Arimo"/>
                  <a:sym typeface="Arimo"/>
                </a:rPr>
                <a:t>Prohibit provision of this care (including puberty blockers and hormone therapy)</a:t>
              </a:r>
            </a:p>
            <a:p>
              <a:pPr algn="l" marL="1559328" indent="-519776" lvl="2">
                <a:lnSpc>
                  <a:spcPts val="4333"/>
                </a:lnSpc>
                <a:buFont typeface="Arial"/>
                <a:buChar char="⚬"/>
              </a:pPr>
              <a:r>
                <a:rPr lang="en-US" sz="3611">
                  <a:solidFill>
                    <a:srgbClr val="FFFFFF"/>
                  </a:solidFill>
                  <a:latin typeface="Arimo"/>
                  <a:ea typeface="Arimo"/>
                  <a:cs typeface="Arimo"/>
                  <a:sym typeface="Arimo"/>
                </a:rPr>
                <a:t>Some states prohibit referrals out-of-state for this care</a:t>
              </a:r>
            </a:p>
            <a:p>
              <a:pPr algn="l">
                <a:lnSpc>
                  <a:spcPts val="4333"/>
                </a:lnSpc>
              </a:pPr>
            </a:p>
            <a:p>
              <a:pPr algn="l" marL="779664" indent="-389832" lvl="1">
                <a:lnSpc>
                  <a:spcPts val="4333"/>
                </a:lnSpc>
                <a:buFont typeface="Arial"/>
                <a:buChar char="•"/>
              </a:pPr>
              <a:r>
                <a:rPr lang="en-US" sz="3611">
                  <a:solidFill>
                    <a:srgbClr val="FFFFFF"/>
                  </a:solidFill>
                  <a:latin typeface="Arimo"/>
                  <a:ea typeface="Arimo"/>
                  <a:cs typeface="Arimo"/>
                  <a:sym typeface="Arimo"/>
                </a:rPr>
                <a:t>Penalize medical providers (e.g., loss of licensure)</a:t>
              </a:r>
            </a:p>
            <a:p>
              <a:pPr algn="l" marL="1559328" indent="-519776" lvl="2">
                <a:lnSpc>
                  <a:spcPts val="4333"/>
                </a:lnSpc>
                <a:buFont typeface="Arial"/>
                <a:buChar char="⚬"/>
              </a:pPr>
              <a:r>
                <a:rPr lang="en-US" sz="3611">
                  <a:solidFill>
                    <a:srgbClr val="FFFFFF"/>
                  </a:solidFill>
                  <a:latin typeface="Arimo"/>
                  <a:ea typeface="Arimo"/>
                  <a:cs typeface="Arimo"/>
                  <a:sym typeface="Arimo"/>
                </a:rPr>
                <a:t>Some states have enacted felony charges against providers</a:t>
              </a:r>
            </a:p>
            <a:p>
              <a:pPr algn="l">
                <a:lnSpc>
                  <a:spcPts val="4333"/>
                </a:lnSpc>
              </a:pPr>
            </a:p>
            <a:p>
              <a:pPr algn="l" marL="779664" indent="-389832" lvl="1">
                <a:lnSpc>
                  <a:spcPts val="4333"/>
                </a:lnSpc>
                <a:buFont typeface="Arial"/>
                <a:buChar char="•"/>
              </a:pPr>
              <a:r>
                <a:rPr lang="en-US" sz="3611">
                  <a:solidFill>
                    <a:srgbClr val="FFFFFF"/>
                  </a:solidFill>
                  <a:latin typeface="Arimo"/>
                  <a:ea typeface="Arimo"/>
                  <a:cs typeface="Arimo"/>
                  <a:sym typeface="Arimo"/>
                </a:rPr>
                <a:t>Bans on insurance coverage, including Medicaid</a:t>
              </a:r>
            </a:p>
            <a:p>
              <a:pPr algn="l">
                <a:lnSpc>
                  <a:spcPts val="4333"/>
                </a:lnSpc>
              </a:pPr>
            </a:p>
            <a:p>
              <a:pPr algn="l" marL="779664" indent="-389832" lvl="1">
                <a:lnSpc>
                  <a:spcPts val="4333"/>
                </a:lnSpc>
                <a:spcBef>
                  <a:spcPct val="0"/>
                </a:spcBef>
                <a:buFont typeface="Arial"/>
                <a:buChar char="•"/>
              </a:pPr>
              <a:r>
                <a:rPr lang="en-US" sz="3611">
                  <a:solidFill>
                    <a:srgbClr val="FFFFFF"/>
                  </a:solidFill>
                  <a:latin typeface="Arimo"/>
                  <a:ea typeface="Arimo"/>
                  <a:cs typeface="Arimo"/>
                  <a:sym typeface="Arimo"/>
                </a:rPr>
                <a:t>Bans on state funding for provision of this care</a:t>
              </a:r>
            </a:p>
          </p:txBody>
        </p:sp>
      </p:grpSp>
      <p:sp>
        <p:nvSpPr>
          <p:cNvPr name="TextBox 12" id="12"/>
          <p:cNvSpPr txBox="true"/>
          <p:nvPr/>
        </p:nvSpPr>
        <p:spPr>
          <a:xfrm rot="0">
            <a:off x="553354" y="458252"/>
            <a:ext cx="16209663" cy="638175"/>
          </a:xfrm>
          <a:prstGeom prst="rect">
            <a:avLst/>
          </a:prstGeom>
        </p:spPr>
        <p:txBody>
          <a:bodyPr anchor="t" rtlCol="false" tIns="0" lIns="0" bIns="0" rIns="0">
            <a:spAutoFit/>
          </a:bodyPr>
          <a:lstStyle/>
          <a:p>
            <a:pPr algn="ctr">
              <a:lnSpc>
                <a:spcPts val="4933"/>
              </a:lnSpc>
              <a:spcBef>
                <a:spcPct val="0"/>
              </a:spcBef>
            </a:pPr>
          </a:p>
        </p:txBody>
      </p:sp>
      <p:sp>
        <p:nvSpPr>
          <p:cNvPr name="TextBox 13" id="13"/>
          <p:cNvSpPr txBox="true"/>
          <p:nvPr/>
        </p:nvSpPr>
        <p:spPr>
          <a:xfrm rot="0">
            <a:off x="553354" y="606526"/>
            <a:ext cx="17351118" cy="809625"/>
          </a:xfrm>
          <a:prstGeom prst="rect">
            <a:avLst/>
          </a:prstGeom>
        </p:spPr>
        <p:txBody>
          <a:bodyPr anchor="t" rtlCol="false" tIns="0" lIns="0" bIns="0" rIns="0">
            <a:spAutoFit/>
          </a:bodyPr>
          <a:lstStyle/>
          <a:p>
            <a:pPr algn="ctr">
              <a:lnSpc>
                <a:spcPts val="5613"/>
              </a:lnSpc>
              <a:spcBef>
                <a:spcPct val="0"/>
              </a:spcBef>
            </a:pPr>
            <a:r>
              <a:rPr lang="en-US" b="true" sz="4677">
                <a:solidFill>
                  <a:srgbClr val="002060"/>
                </a:solidFill>
                <a:latin typeface="Arial Bold"/>
                <a:ea typeface="Arial Bold"/>
                <a:cs typeface="Arial Bold"/>
                <a:sym typeface="Arial Bold"/>
              </a:rPr>
              <a:t>What do Transgender Medical Bans Do?</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9186" y="9345899"/>
            <a:ext cx="354979" cy="354979"/>
            <a:chOff x="0" y="0"/>
            <a:chExt cx="473306" cy="473306"/>
          </a:xfrm>
        </p:grpSpPr>
        <p:sp>
          <p:nvSpPr>
            <p:cNvPr name="Freeform 3" id="3"/>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4" id="4"/>
          <p:cNvGrpSpPr/>
          <p:nvPr/>
        </p:nvGrpSpPr>
        <p:grpSpPr>
          <a:xfrm rot="0">
            <a:off x="0" y="0"/>
            <a:ext cx="17316372" cy="198275"/>
            <a:chOff x="0" y="0"/>
            <a:chExt cx="23088496" cy="264367"/>
          </a:xfrm>
        </p:grpSpPr>
        <p:sp>
          <p:nvSpPr>
            <p:cNvPr name="Freeform 5" id="5"/>
            <p:cNvSpPr/>
            <p:nvPr/>
          </p:nvSpPr>
          <p:spPr>
            <a:xfrm flipH="false" flipV="false" rot="0">
              <a:off x="0" y="0"/>
              <a:ext cx="23088473" cy="264414"/>
            </a:xfrm>
            <a:custGeom>
              <a:avLst/>
              <a:gdLst/>
              <a:ahLst/>
              <a:cxnLst/>
              <a:rect r="r" b="b" t="t" l="l"/>
              <a:pathLst>
                <a:path h="264414" w="23088473">
                  <a:moveTo>
                    <a:pt x="0" y="0"/>
                  </a:moveTo>
                  <a:lnTo>
                    <a:pt x="23088473" y="0"/>
                  </a:lnTo>
                  <a:lnTo>
                    <a:pt x="23088473" y="264414"/>
                  </a:lnTo>
                  <a:lnTo>
                    <a:pt x="0" y="264414"/>
                  </a:lnTo>
                  <a:close/>
                </a:path>
              </a:pathLst>
            </a:custGeom>
            <a:solidFill>
              <a:srgbClr val="002060"/>
            </a:solidFill>
          </p:spPr>
        </p:sp>
      </p:grpSp>
      <p:sp>
        <p:nvSpPr>
          <p:cNvPr name="AutoShape 6" id="6"/>
          <p:cNvSpPr/>
          <p:nvPr/>
        </p:nvSpPr>
        <p:spPr>
          <a:xfrm rot="8085">
            <a:off x="1070099" y="9004357"/>
            <a:ext cx="16211346" cy="0"/>
          </a:xfrm>
          <a:prstGeom prst="line">
            <a:avLst/>
          </a:prstGeom>
          <a:ln cap="rnd" w="19050">
            <a:solidFill>
              <a:srgbClr val="000000"/>
            </a:solidFill>
            <a:prstDash val="solid"/>
            <a:headEnd type="none" len="sm" w="sm"/>
            <a:tailEnd type="none" len="sm" w="sm"/>
          </a:ln>
        </p:spPr>
      </p:sp>
      <p:grpSp>
        <p:nvGrpSpPr>
          <p:cNvPr name="Group 7" id="7"/>
          <p:cNvGrpSpPr/>
          <p:nvPr/>
        </p:nvGrpSpPr>
        <p:grpSpPr>
          <a:xfrm rot="0">
            <a:off x="1089186" y="9345899"/>
            <a:ext cx="354979" cy="354979"/>
            <a:chOff x="0" y="0"/>
            <a:chExt cx="473306" cy="473306"/>
          </a:xfrm>
        </p:grpSpPr>
        <p:sp>
          <p:nvSpPr>
            <p:cNvPr name="Freeform 8" id="8"/>
            <p:cNvSpPr/>
            <p:nvPr/>
          </p:nvSpPr>
          <p:spPr>
            <a:xfrm flipH="false" flipV="false" rot="0">
              <a:off x="0" y="0"/>
              <a:ext cx="473329" cy="473329"/>
            </a:xfrm>
            <a:custGeom>
              <a:avLst/>
              <a:gdLst/>
              <a:ahLst/>
              <a:cxnLst/>
              <a:rect r="r" b="b" t="t" l="l"/>
              <a:pathLst>
                <a:path h="473329" w="473329">
                  <a:moveTo>
                    <a:pt x="0" y="236601"/>
                  </a:moveTo>
                  <a:cubicBezTo>
                    <a:pt x="0" y="105918"/>
                    <a:pt x="105918" y="0"/>
                    <a:pt x="236601" y="0"/>
                  </a:cubicBezTo>
                  <a:cubicBezTo>
                    <a:pt x="367284" y="0"/>
                    <a:pt x="473329" y="105918"/>
                    <a:pt x="473329" y="236601"/>
                  </a:cubicBezTo>
                  <a:cubicBezTo>
                    <a:pt x="473329" y="367284"/>
                    <a:pt x="367411" y="473329"/>
                    <a:pt x="236601" y="473329"/>
                  </a:cubicBezTo>
                  <a:cubicBezTo>
                    <a:pt x="105791" y="473329"/>
                    <a:pt x="0" y="367411"/>
                    <a:pt x="0" y="236601"/>
                  </a:cubicBezTo>
                  <a:close/>
                </a:path>
              </a:pathLst>
            </a:custGeom>
            <a:solidFill>
              <a:srgbClr val="000000"/>
            </a:solidFill>
          </p:spPr>
        </p:sp>
      </p:grpSp>
      <p:grpSp>
        <p:nvGrpSpPr>
          <p:cNvPr name="Group 9" id="9"/>
          <p:cNvGrpSpPr/>
          <p:nvPr/>
        </p:nvGrpSpPr>
        <p:grpSpPr>
          <a:xfrm rot="0">
            <a:off x="12939030" y="9258300"/>
            <a:ext cx="4870334" cy="804286"/>
            <a:chOff x="0" y="0"/>
            <a:chExt cx="6493779" cy="1072381"/>
          </a:xfrm>
        </p:grpSpPr>
        <p:sp>
          <p:nvSpPr>
            <p:cNvPr name="Freeform 10" id="10"/>
            <p:cNvSpPr/>
            <p:nvPr/>
          </p:nvSpPr>
          <p:spPr>
            <a:xfrm flipH="false" flipV="false" rot="0">
              <a:off x="3129435" y="95087"/>
              <a:ext cx="3364344" cy="882207"/>
            </a:xfrm>
            <a:custGeom>
              <a:avLst/>
              <a:gdLst/>
              <a:ahLst/>
              <a:cxnLst/>
              <a:rect r="r" b="b" t="t" l="l"/>
              <a:pathLst>
                <a:path h="882207" w="3364344">
                  <a:moveTo>
                    <a:pt x="0" y="0"/>
                  </a:moveTo>
                  <a:lnTo>
                    <a:pt x="3364344" y="0"/>
                  </a:lnTo>
                  <a:lnTo>
                    <a:pt x="3364344" y="882207"/>
                  </a:lnTo>
                  <a:lnTo>
                    <a:pt x="0" y="882207"/>
                  </a:lnTo>
                  <a:lnTo>
                    <a:pt x="0" y="0"/>
                  </a:lnTo>
                  <a:close/>
                </a:path>
              </a:pathLst>
            </a:custGeom>
            <a:blipFill>
              <a:blip r:embed="rId3">
                <a:extLst>
                  <a:ext uri="{96DAC541-7B7A-43D3-8B79-37D633B846F1}">
                    <asvg:svgBlip xmlns:asvg="http://schemas.microsoft.com/office/drawing/2016/SVG/main" r:embed="rId4"/>
                  </a:ext>
                </a:extLst>
              </a:blip>
              <a:stretch>
                <a:fillRect l="0" t="0" r="0" b="-577"/>
              </a:stretch>
            </a:blipFill>
          </p:spPr>
        </p:sp>
        <p:sp>
          <p:nvSpPr>
            <p:cNvPr name="Freeform 11" id="11"/>
            <p:cNvSpPr/>
            <p:nvPr/>
          </p:nvSpPr>
          <p:spPr>
            <a:xfrm flipH="false" flipV="false" rot="0">
              <a:off x="0" y="0"/>
              <a:ext cx="2839938" cy="1072381"/>
            </a:xfrm>
            <a:custGeom>
              <a:avLst/>
              <a:gdLst/>
              <a:ahLst/>
              <a:cxnLst/>
              <a:rect r="r" b="b" t="t" l="l"/>
              <a:pathLst>
                <a:path h="1072381" w="2839938">
                  <a:moveTo>
                    <a:pt x="0" y="0"/>
                  </a:moveTo>
                  <a:lnTo>
                    <a:pt x="2839938" y="0"/>
                  </a:lnTo>
                  <a:lnTo>
                    <a:pt x="2839938" y="1072381"/>
                  </a:lnTo>
                  <a:lnTo>
                    <a:pt x="0" y="1072381"/>
                  </a:lnTo>
                  <a:lnTo>
                    <a:pt x="0" y="0"/>
                  </a:lnTo>
                  <a:close/>
                </a:path>
              </a:pathLst>
            </a:custGeom>
            <a:blipFill>
              <a:blip r:embed="rId5"/>
              <a:stretch>
                <a:fillRect l="0" t="0" r="0" b="0"/>
              </a:stretch>
            </a:blipFill>
          </p:spPr>
        </p:sp>
      </p:grpSp>
      <p:sp>
        <p:nvSpPr>
          <p:cNvPr name="Freeform 12" id="12"/>
          <p:cNvSpPr/>
          <p:nvPr/>
        </p:nvSpPr>
        <p:spPr>
          <a:xfrm flipH="false" flipV="false" rot="0">
            <a:off x="1028700" y="198275"/>
            <a:ext cx="17046034" cy="10095664"/>
          </a:xfrm>
          <a:custGeom>
            <a:avLst/>
            <a:gdLst/>
            <a:ahLst/>
            <a:cxnLst/>
            <a:rect r="r" b="b" t="t" l="l"/>
            <a:pathLst>
              <a:path h="10095664" w="17046034">
                <a:moveTo>
                  <a:pt x="0" y="0"/>
                </a:moveTo>
                <a:lnTo>
                  <a:pt x="17046034" y="0"/>
                </a:lnTo>
                <a:lnTo>
                  <a:pt x="17046034" y="10095664"/>
                </a:lnTo>
                <a:lnTo>
                  <a:pt x="0" y="10095664"/>
                </a:lnTo>
                <a:lnTo>
                  <a:pt x="0" y="0"/>
                </a:lnTo>
                <a:close/>
              </a:path>
            </a:pathLst>
          </a:custGeom>
          <a:blipFill>
            <a:blip r:embed="rId6"/>
            <a:stretch>
              <a:fillRect l="0" t="-11510" r="-13224" b="-4150"/>
            </a:stretch>
          </a:blipFill>
        </p:spPr>
      </p:sp>
      <p:sp>
        <p:nvSpPr>
          <p:cNvPr name="Freeform 13" id="13"/>
          <p:cNvSpPr/>
          <p:nvPr/>
        </p:nvSpPr>
        <p:spPr>
          <a:xfrm flipH="false" flipV="false" rot="0">
            <a:off x="177659" y="9279103"/>
            <a:ext cx="1702083" cy="868771"/>
          </a:xfrm>
          <a:custGeom>
            <a:avLst/>
            <a:gdLst/>
            <a:ahLst/>
            <a:cxnLst/>
            <a:rect r="r" b="b" t="t" l="l"/>
            <a:pathLst>
              <a:path h="868771" w="1702083">
                <a:moveTo>
                  <a:pt x="0" y="0"/>
                </a:moveTo>
                <a:lnTo>
                  <a:pt x="1702082" y="0"/>
                </a:lnTo>
                <a:lnTo>
                  <a:pt x="1702082" y="868771"/>
                </a:lnTo>
                <a:lnTo>
                  <a:pt x="0" y="868771"/>
                </a:lnTo>
                <a:lnTo>
                  <a:pt x="0" y="0"/>
                </a:lnTo>
                <a:close/>
              </a:path>
            </a:pathLst>
          </a:custGeom>
          <a:blipFill>
            <a:blip r:embed="rId7"/>
            <a:stretch>
              <a:fillRect l="0" t="0" r="0" b="0"/>
            </a:stretch>
          </a:blipFill>
        </p:spPr>
      </p:sp>
      <p:sp>
        <p:nvSpPr>
          <p:cNvPr name="TextBox 14" id="14"/>
          <p:cNvSpPr txBox="true"/>
          <p:nvPr/>
        </p:nvSpPr>
        <p:spPr>
          <a:xfrm rot="0">
            <a:off x="1081178" y="9344229"/>
            <a:ext cx="348529" cy="369260"/>
          </a:xfrm>
          <a:prstGeom prst="rect">
            <a:avLst/>
          </a:prstGeom>
        </p:spPr>
        <p:txBody>
          <a:bodyPr anchor="t" rtlCol="false" tIns="0" lIns="0" bIns="0" rIns="0">
            <a:spAutoFit/>
          </a:bodyPr>
          <a:lstStyle/>
          <a:p>
            <a:pPr algn="ctr">
              <a:lnSpc>
                <a:spcPts val="1891"/>
              </a:lnSpc>
            </a:pPr>
            <a:r>
              <a:rPr lang="en-US" b="true" sz="1576" spc="-150">
                <a:solidFill>
                  <a:srgbClr val="FFFFFF"/>
                </a:solidFill>
                <a:latin typeface="Arimo Bold"/>
                <a:ea typeface="Arimo Bold"/>
                <a:cs typeface="Arimo Bold"/>
                <a:sym typeface="Arimo Bold"/>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DAGS6YezKN8</dc:identifier>
  <dcterms:modified xsi:type="dcterms:W3CDTF">2011-08-01T06:04:30Z</dcterms:modified>
  <cp:revision>1</cp:revision>
  <dc:title>Callen Lorde Virtual Town Hall - October 2024</dc:title>
</cp:coreProperties>
</file>